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5" r:id="rId3"/>
    <p:sldId id="275" r:id="rId4"/>
    <p:sldId id="272" r:id="rId5"/>
    <p:sldId id="268" r:id="rId6"/>
    <p:sldId id="274" r:id="rId7"/>
    <p:sldId id="273" r:id="rId8"/>
    <p:sldId id="267" r:id="rId9"/>
    <p:sldId id="270" r:id="rId10"/>
    <p:sldId id="271" r:id="rId11"/>
    <p:sldId id="27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96287" autoAdjust="0"/>
  </p:normalViewPr>
  <p:slideViewPr>
    <p:cSldViewPr snapToGrid="0">
      <p:cViewPr varScale="1">
        <p:scale>
          <a:sx n="127" d="100"/>
          <a:sy n="127" d="100"/>
        </p:scale>
        <p:origin x="259" y="82"/>
      </p:cViewPr>
      <p:guideLst/>
    </p:cSldViewPr>
  </p:slideViewPr>
  <p:outlineViewPr>
    <p:cViewPr>
      <p:scale>
        <a:sx n="33" d="100"/>
        <a:sy n="33" d="100"/>
      </p:scale>
      <p:origin x="0" y="-10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07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690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516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527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7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61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015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979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695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48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</a:t>
            </a:r>
            <a:r>
              <a:rPr lang="en-US" dirty="0">
                <a:solidFill>
                  <a:srgbClr val="C00000"/>
                </a:solidFill>
              </a:rPr>
              <a:t>8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4953" y="1908699"/>
            <a:ext cx="10189679" cy="4263929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9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</a:t>
            </a:r>
            <a:r>
              <a:rPr lang="en-US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+ 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глагол в </a:t>
            </a:r>
            <a:r>
              <a:rPr lang="ru-RU" sz="9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 л. ед. ч. 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→ </a:t>
            </a:r>
            <a:r>
              <a:rPr lang="en-US" sz="9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</a:t>
            </a:r>
            <a:r>
              <a:rPr lang="en-US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 part, on ͜ </a:t>
            </a:r>
            <a:r>
              <a:rPr lang="en-US" sz="96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habite</a:t>
            </a:r>
            <a:r>
              <a:rPr lang="en-US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on ͜ aime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9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Неопределённо-личное и безличное значение</a:t>
            </a: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pPr marL="0" indent="0">
              <a:buNone/>
            </a:pP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On sonne à la porte. 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 Звонят в дверь.</a:t>
            </a:r>
            <a:endParaRPr lang="fr-FR" sz="9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9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	On dit que = 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Говорят…</a:t>
            </a:r>
            <a:endParaRPr lang="fr-FR" sz="9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9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 sait que =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Известно…</a:t>
            </a:r>
            <a:endParaRPr lang="fr-FR" sz="9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9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 voit que =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Видно…</a:t>
            </a:r>
            <a:endParaRPr lang="fr-FR" sz="9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9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 doit / On ne doit pas =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Нужно / Нельзя, не следует</a:t>
            </a:r>
            <a:endParaRPr lang="fr-FR" sz="9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9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 peut / On ne peut pas = 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Можно / Нельзя</a:t>
            </a:r>
            <a:endParaRPr lang="fr-FR" sz="9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fr-FR" sz="9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9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 = nous 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 разговорном языке.</a:t>
            </a:r>
          </a:p>
          <a:p>
            <a:pPr marL="0" indent="0">
              <a:buNone/>
            </a:pP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 peut aller au cinéma. </a:t>
            </a:r>
            <a:r>
              <a:rPr lang="ru-RU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= </a:t>
            </a:r>
            <a:r>
              <a:rPr lang="fr-FR" sz="9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Nous pouvons aller au cinéma.</a:t>
            </a:r>
          </a:p>
          <a:p>
            <a:pPr marL="0" indent="0">
              <a:buNone/>
            </a:pPr>
            <a:endParaRPr lang="fr-FR" sz="28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</a:t>
            </a:r>
            <a:endParaRPr lang="ru-RU" sz="28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4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 </a:t>
            </a:r>
            <a:r>
              <a:rPr lang="en-US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exercice</a:t>
            </a:r>
            <a:br>
              <a:rPr lang="en-US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2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1908699"/>
            <a:ext cx="10760523" cy="42639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endParaRPr lang="fr-FR" sz="24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8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</a:t>
            </a:r>
            <a:endParaRPr lang="ru-RU" sz="28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711779"/>
              </p:ext>
            </p:extLst>
          </p:nvPr>
        </p:nvGraphicFramePr>
        <p:xfrm>
          <a:off x="769119" y="2008262"/>
          <a:ext cx="10545513" cy="432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7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91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7768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Modèle.</a:t>
                      </a:r>
                      <a:r>
                        <a:rPr lang="en-US" sz="24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aimons le théâtre. → On aime le théâtre.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5130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faisons un projet.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partons à midi.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allons au cinéma.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connaissons la ville.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avons 3 cours.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ouvrons la porte.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voyons un musée.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sommes ravis.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disons merci.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pouvons partir.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mettons des cravates.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devons être 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gentil</a:t>
                      </a:r>
                      <a:r>
                        <a:rPr lang="en-US" sz="180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r>
                        <a:rPr lang="fr-FR" sz="180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fr-FR" sz="1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apprenons l’espagnol.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entrons dans un café.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écoutons un concert.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sortons à 9 heures.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arrivons à 15 heures.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comprenons tout.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commençons le cours.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regardons la nature.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habitons loin.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571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Venir - revenir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695534"/>
              </p:ext>
            </p:extLst>
          </p:nvPr>
        </p:nvGraphicFramePr>
        <p:xfrm>
          <a:off x="1109709" y="1908699"/>
          <a:ext cx="8922057" cy="4205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6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ctr"/>
                      <a:r>
                        <a:rPr lang="fr-FR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Venir – </a:t>
                      </a:r>
                      <a:r>
                        <a:rPr lang="ru-RU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приходить</a:t>
                      </a:r>
                    </a:p>
                    <a:p>
                      <a:pPr algn="ctr"/>
                      <a:r>
                        <a:rPr lang="fr-FR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Revenir</a:t>
                      </a:r>
                      <a:r>
                        <a:rPr lang="fr-FR" sz="28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</a:t>
                      </a:r>
                      <a:r>
                        <a:rPr lang="ru-RU" sz="28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возвращаться </a:t>
                      </a:r>
                      <a:endParaRPr lang="ru-RU" sz="28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ven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</a:t>
                      </a:r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ven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fr-FR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8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0313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4330" y="523072"/>
            <a:ext cx="9720072" cy="80857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Aller 					Venir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27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идти </a:t>
            </a:r>
            <a:r>
              <a:rPr lang="en-US" sz="27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				</a:t>
            </a:r>
            <a:r>
              <a:rPr lang="ru-RU" sz="27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приходить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fr-FR" sz="7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7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58750"/>
              </p:ext>
            </p:extLst>
          </p:nvPr>
        </p:nvGraphicFramePr>
        <p:xfrm>
          <a:off x="1024127" y="2059620"/>
          <a:ext cx="10294901" cy="390617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110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845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0617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</a:t>
                      </a:r>
                      <a:r>
                        <a:rPr lang="fr-FR" sz="2400" b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va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au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bureau à 7 h.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Où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vont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les enfants? </a:t>
                      </a:r>
                      <a:endParaRPr lang="fr-FR" sz="2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- Ils </a:t>
                      </a:r>
                      <a:r>
                        <a:rPr lang="fr-FR" sz="2400" b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vont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à l’école. 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400" b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NB!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faut </a:t>
                      </a:r>
                      <a:r>
                        <a:rPr lang="fr-FR" sz="2400" b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aller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u="sng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 bureau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faut </a:t>
                      </a:r>
                      <a:r>
                        <a:rPr lang="fr-FR" sz="2400" b="0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y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aller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!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(обязательно указать цель движения)</a:t>
                      </a:r>
                      <a:endParaRPr lang="fr-FR" sz="1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vient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au bureau à 8 h.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D’où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viennent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les enfants? </a:t>
                      </a:r>
                      <a:endParaRPr lang="fr-FR" sz="2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- Ils </a:t>
                      </a:r>
                      <a:r>
                        <a:rPr lang="fr-FR" sz="2400" b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viennent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de l’école.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viens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? </a:t>
                      </a:r>
                      <a:r>
                        <a:rPr lang="ru-RU" sz="1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(движение в сторону говорящего)</a:t>
                      </a:r>
                      <a:endParaRPr lang="fr-FR" sz="1400" b="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vais au concert. Tu </a:t>
                      </a:r>
                      <a:r>
                        <a:rPr lang="fr-FR" sz="24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viens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avec moi?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(приглашение)</a:t>
                      </a:r>
                      <a:endParaRPr lang="fr-FR" sz="1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fr-FR" sz="2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3483" y="191382"/>
            <a:ext cx="1269464" cy="18682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849" y="177623"/>
            <a:ext cx="1029708" cy="1873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597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Dormir (partir, sortir)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982916"/>
              </p:ext>
            </p:extLst>
          </p:nvPr>
        </p:nvGraphicFramePr>
        <p:xfrm>
          <a:off x="1109709" y="1908699"/>
          <a:ext cx="8922057" cy="4205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6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ctr"/>
                      <a:r>
                        <a:rPr lang="fr-FR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Dormir</a:t>
                      </a:r>
                      <a:r>
                        <a:rPr lang="fr-FR" sz="28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- </a:t>
                      </a:r>
                      <a:r>
                        <a:rPr lang="ru-RU" sz="28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спать</a:t>
                      </a:r>
                      <a:endParaRPr lang="ru-RU" sz="28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dor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dor</a:t>
                      </a:r>
                      <a:r>
                        <a:rPr lang="fr-FR" sz="2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dor</a:t>
                      </a:r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dor</a:t>
                      </a:r>
                      <a:r>
                        <a:rPr lang="fr-FR" sz="2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dor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fr-FR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dor</a:t>
                      </a:r>
                      <a:r>
                        <a:rPr lang="fr-FR" sz="2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8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62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Lire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- écrire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291302"/>
              </p:ext>
            </p:extLst>
          </p:nvPr>
        </p:nvGraphicFramePr>
        <p:xfrm>
          <a:off x="1109709" y="1908699"/>
          <a:ext cx="10058400" cy="4128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7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0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37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l"/>
                      <a:r>
                        <a:rPr lang="fr-FR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Lire – </a:t>
                      </a:r>
                      <a:r>
                        <a:rPr lang="ru-RU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читать</a:t>
                      </a:r>
                      <a:r>
                        <a:rPr lang="fr-FR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fr-FR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Relire - </a:t>
                      </a:r>
                      <a:r>
                        <a:rPr lang="ru-RU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перечитывать</a:t>
                      </a:r>
                      <a:endParaRPr lang="ru-RU" sz="28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fr-FR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Écrire – </a:t>
                      </a:r>
                      <a:r>
                        <a:rPr lang="ru-RU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писать </a:t>
                      </a:r>
                      <a:endParaRPr lang="ru-RU" sz="28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écri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écri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</a:t>
                      </a:r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écri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écri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3881">
                <a:tc>
                  <a:txBody>
                    <a:bodyPr/>
                    <a:lstStyle/>
                    <a:p>
                      <a:pPr algn="l"/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fr-FR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4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écri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écri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511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Место наречия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8586" y="2149268"/>
            <a:ext cx="10196046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</a:t>
            </a:r>
            <a:r>
              <a:rPr lang="ru-RU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еред прилагательным или другим наречием: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Elle est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très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sérieuse. Elle travaille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très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bien!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после глагола: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Elle est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toujours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heureuse. Elle va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souvent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à Paris.</a:t>
            </a:r>
          </a:p>
          <a:p>
            <a:pPr marL="0" indent="0">
              <a:buNone/>
            </a:pPr>
            <a:r>
              <a:rPr lang="fr-FR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es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déjà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fatigué! Ils vont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ensemble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à la piscine.</a:t>
            </a:r>
            <a:endParaRPr lang="fr-FR" sz="3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 начале предложения: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Parfois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elle veut rester à la maison.</a:t>
            </a: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771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80857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quelle est cette saison? </a:t>
            </a:r>
            <a:b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 temps fait-il?</a:t>
            </a:r>
            <a:r>
              <a:rPr lang="ru-RU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081763"/>
              </p:ext>
            </p:extLst>
          </p:nvPr>
        </p:nvGraphicFramePr>
        <p:xfrm>
          <a:off x="932152" y="1917575"/>
          <a:ext cx="10377999" cy="4441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9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87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784">
                <a:tc>
                  <a:txBody>
                    <a:bodyPr/>
                    <a:lstStyle/>
                    <a:p>
                      <a:pPr algn="ctr"/>
                      <a:r>
                        <a:rPr lang="fr-FR" sz="2800" dirty="0" smtClean="0"/>
                        <a:t>Nice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800" dirty="0" smtClean="0"/>
                        <a:t>Paris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1762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542" y="2632591"/>
            <a:ext cx="4732056" cy="35490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2"/>
          <a:stretch/>
        </p:blipFill>
        <p:spPr>
          <a:xfrm>
            <a:off x="1024128" y="2632591"/>
            <a:ext cx="5105032" cy="3549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712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80857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quelle est cette saison? </a:t>
            </a:r>
            <a:b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 temps fait-il?</a:t>
            </a:r>
            <a:r>
              <a:rPr lang="ru-RU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272023"/>
              </p:ext>
            </p:extLst>
          </p:nvPr>
        </p:nvGraphicFramePr>
        <p:xfrm>
          <a:off x="782231" y="1809568"/>
          <a:ext cx="10598942" cy="47066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8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608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037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Strasbourg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800" dirty="0" smtClean="0"/>
                        <a:t>Blois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626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146" y="2713426"/>
            <a:ext cx="4917028" cy="36877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2713426"/>
            <a:ext cx="4926112" cy="3694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442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846034"/>
            <a:ext cx="9720072" cy="376015"/>
          </a:xfrm>
        </p:spPr>
        <p:txBody>
          <a:bodyPr>
            <a:normAutofit fontScale="90000"/>
          </a:bodyPr>
          <a:lstStyle/>
          <a:p>
            <a:r>
              <a:rPr lang="fr-FR" sz="32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</a:t>
            </a:r>
            <a:endParaRPr lang="ru-RU" sz="320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7406" y="1415116"/>
            <a:ext cx="10776247" cy="488221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Зимой </a:t>
            </a: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очень холодно. Люди нечасто выходят из дома.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Вы хотите пойти в музей? – Да, мы хотим посетить новую выставку.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Что вы делаете в понедельник? Мы можем пойти вместе в ресторан. В котором часу вы ужинаете?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Сколько вам лет? – Мне 20 лет. – Вы так молоды!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Почему ты торопишься? – У меня собрание в половине девятого, а уже 8:45! – Тогда ты должен поехать на такси!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Я хочу посмотреть этот фильм. Завтра я пойду в кино.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Почему ты не слушаешь отца? Что с тобой?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Какая погода весной в Москве? – Весной прохладно, часто идёт дождь. Но иногда хорошая погода.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Нашему сыну 7 лет. Он ходит в школу. Он уже говорит по-английски и учит немецкий. – О, он очень умён!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 утрам я завтракаю, сажусь в метро и еду в университет. Вечером я не выхожу из дома, потому что я устаю. Я читаю или смотрю телевизор.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Где мои ключи? – Я не вижу твои ключи!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Мне не нравится наш преподаватель. Он не очень любезен. – Сколько ему лет? – Ему 45 лет.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Иногда после занятий я занимаюсь в библиотеке. Я учу французский и я люблю читать книги французских писателей.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Они придут к нам сегодня вечером. Мы должны приготовить ужин. Я хочу сделать пирог.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Что вы делаете летом? – Летом мы не работаем. Мы ездим к нашим родителям в Ниццу. У них большой дом рядом с пляжем. </a:t>
            </a:r>
          </a:p>
        </p:txBody>
      </p:sp>
    </p:spTree>
    <p:extLst>
      <p:ext uri="{BB962C8B-B14F-4D97-AF65-F5344CB8AC3E}">
        <p14:creationId xmlns:p14="http://schemas.microsoft.com/office/powerpoint/2010/main" val="31081855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515</TotalTime>
  <Words>835</Words>
  <Application>Microsoft Office PowerPoint</Application>
  <PresentationFormat>Широкоэкранный</PresentationFormat>
  <Paragraphs>143</Paragraphs>
  <Slides>11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Segoe UI</vt:lpstr>
      <vt:lpstr>Tw Cen MT</vt:lpstr>
      <vt:lpstr>Tw Cen MT Condensed</vt:lpstr>
      <vt:lpstr>Wingdings</vt:lpstr>
      <vt:lpstr>Wingdings 3</vt:lpstr>
      <vt:lpstr>Интеграл</vt:lpstr>
      <vt:lpstr>Leçon 8</vt:lpstr>
      <vt:lpstr>ON</vt:lpstr>
      <vt:lpstr> ON exercice  </vt:lpstr>
      <vt:lpstr>Venir - revenir</vt:lpstr>
      <vt:lpstr>   Aller      Venir идти      приходить </vt:lpstr>
      <vt:lpstr>Dormir (partir, sortir)</vt:lpstr>
      <vt:lpstr>Lire - écrire</vt:lpstr>
      <vt:lpstr>Место наречия</vt:lpstr>
      <vt:lpstr>  quelle est cette saison?  quel temps fait-il? </vt:lpstr>
      <vt:lpstr>  quelle est cette saison?  quel temps fait-il? </vt:lpstr>
      <vt:lpstr>Révision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66</cp:revision>
  <dcterms:created xsi:type="dcterms:W3CDTF">2020-09-06T18:19:35Z</dcterms:created>
  <dcterms:modified xsi:type="dcterms:W3CDTF">2025-10-27T18:25:39Z</dcterms:modified>
</cp:coreProperties>
</file>