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9" r:id="rId3"/>
    <p:sldId id="275" r:id="rId4"/>
    <p:sldId id="278" r:id="rId5"/>
    <p:sldId id="276" r:id="rId6"/>
    <p:sldId id="262" r:id="rId7"/>
    <p:sldId id="277" r:id="rId8"/>
    <p:sldId id="265" r:id="rId9"/>
    <p:sldId id="271" r:id="rId10"/>
    <p:sldId id="266" r:id="rId11"/>
    <p:sldId id="267" r:id="rId12"/>
    <p:sldId id="268" r:id="rId13"/>
    <p:sldId id="270" r:id="rId14"/>
    <p:sldId id="272" r:id="rId15"/>
    <p:sldId id="274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6310" autoAdjust="0"/>
  </p:normalViewPr>
  <p:slideViewPr>
    <p:cSldViewPr snapToGrid="0">
      <p:cViewPr varScale="1">
        <p:scale>
          <a:sx n="156" d="100"/>
          <a:sy n="156" d="100"/>
        </p:scale>
        <p:origin x="456" y="150"/>
      </p:cViewPr>
      <p:guideLst/>
    </p:cSldViewPr>
  </p:slideViewPr>
  <p:outlineViewPr>
    <p:cViewPr>
      <p:scale>
        <a:sx n="33" d="100"/>
        <a:sy n="33" d="100"/>
      </p:scale>
      <p:origin x="0" y="-10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07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4DF66-9E3B-4D62-A7B6-076AB03D735F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7101-2BCD-46DD-A8B9-5BF8E0967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681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8189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004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832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659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6907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178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9587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0979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77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695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7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7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2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3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45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6D0584-5F68-479E-95FB-9E6AC790EF83}" type="datetimeFigureOut">
              <a:rPr lang="ru-RU" smtClean="0"/>
              <a:t>27.08.2026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71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Leçon </a:t>
            </a:r>
            <a:r>
              <a:rPr lang="ru-RU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Accent français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45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7" y="883085"/>
            <a:ext cx="9720072" cy="81718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Звуки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 правила чтения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9498893"/>
              </p:ext>
            </p:extLst>
          </p:nvPr>
        </p:nvGraphicFramePr>
        <p:xfrm>
          <a:off x="1023938" y="1803163"/>
          <a:ext cx="9720261" cy="43253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70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54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53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422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Звук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Буква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Пример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4078">
                <a:tc>
                  <a:txBody>
                    <a:bodyPr/>
                    <a:lstStyle/>
                    <a:p>
                      <a:r>
                        <a:rPr lang="fr-FR" sz="2000" b="1" i="0" kern="1200" dirty="0" smtClean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sz="2000" b="1" i="1" kern="1200" dirty="0" smtClean="0">
                          <a:solidFill>
                            <a:srgbClr val="0070C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ã</a:t>
                      </a:r>
                      <a:r>
                        <a:rPr lang="fr-FR" sz="2000" b="1" i="0" kern="1200" dirty="0" smtClean="0">
                          <a:solidFill>
                            <a:srgbClr val="0070C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]</a:t>
                      </a:r>
                      <a:endParaRPr lang="fr-FR" sz="2000" b="1" i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an, </a:t>
                      </a:r>
                      <a:r>
                        <a:rPr lang="fr-FR" sz="2000" b="1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am</a:t>
                      </a:r>
                      <a:endParaRPr lang="fr-FR" sz="2000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  </a:t>
                      </a:r>
                      <a:r>
                        <a:rPr lang="ru-RU" sz="16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</a:t>
                      </a:r>
                      <a:r>
                        <a:rPr lang="ru-RU" sz="16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конце слова или перед </a:t>
                      </a:r>
                      <a:r>
                        <a:rPr lang="ru-RU" sz="1600" baseline="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согл</a:t>
                      </a:r>
                      <a:r>
                        <a:rPr lang="ru-RU" sz="16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 (кроме </a:t>
                      </a:r>
                      <a:r>
                        <a:rPr lang="en-US" sz="16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n, m)</a:t>
                      </a:r>
                      <a:endParaRPr lang="ru-RU" sz="160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en, </a:t>
                      </a:r>
                      <a:r>
                        <a:rPr lang="fr-FR" sz="2000" b="1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em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endParaRPr lang="fr-FR" sz="2000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mam</a:t>
                      </a: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an</a:t>
                      </a:r>
                    </a:p>
                    <a:p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par</a:t>
                      </a: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</a:t>
                      </a:r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9262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не читается на конце слова после носовых гласных</a:t>
                      </a:r>
                      <a:endParaRPr lang="fr-FR" sz="2000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blanc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3244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cc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читается как 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sz="2000" b="1" baseline="0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ks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 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перед 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i, e, y</a:t>
                      </a:r>
                      <a:endParaRPr lang="ru-RU" sz="2000" b="1" baseline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      как 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k]</a:t>
                      </a:r>
                      <a:r>
                        <a:rPr lang="fr-FR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перед 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a, o, u 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и 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согласной</a:t>
                      </a:r>
                      <a:endParaRPr lang="fr-FR" sz="2000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b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accent</a:t>
                      </a:r>
                    </a:p>
                    <a:p>
                      <a:r>
                        <a:rPr lang="fr-FR" sz="2000" b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accord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496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r>
                        <a:rPr lang="en-US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</a:t>
                      </a:r>
                      <a:r>
                        <a:rPr lang="ru-RU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открытом слоге перед удвоенной согласной</a:t>
                      </a:r>
                      <a:r>
                        <a:rPr lang="en-US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→ </a:t>
                      </a:r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en-US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me/</a:t>
                      </a:r>
                      <a:r>
                        <a:rPr lang="fr-FR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ssage</a:t>
                      </a:r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Правая фигурная скобка 2"/>
          <p:cNvSpPr/>
          <p:nvPr/>
        </p:nvSpPr>
        <p:spPr>
          <a:xfrm>
            <a:off x="3827249" y="2455405"/>
            <a:ext cx="124288" cy="621437"/>
          </a:xfrm>
          <a:prstGeom prst="righ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381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724894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Prendre, apprendre, comprendre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418465"/>
              </p:ext>
            </p:extLst>
          </p:nvPr>
        </p:nvGraphicFramePr>
        <p:xfrm>
          <a:off x="1109709" y="1908699"/>
          <a:ext cx="8922057" cy="4342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6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1412">
                <a:tc gridSpan="2">
                  <a:txBody>
                    <a:bodyPr/>
                    <a:lstStyle/>
                    <a:p>
                      <a:pPr algn="ctr"/>
                      <a:r>
                        <a:rPr lang="fr-FR" sz="24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Prendre – </a:t>
                      </a:r>
                      <a:r>
                        <a:rPr lang="ru-RU" sz="24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брать, принимать</a:t>
                      </a:r>
                    </a:p>
                    <a:p>
                      <a:pPr algn="ctr"/>
                      <a:r>
                        <a:rPr lang="fr-FR" sz="24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Apprendre – </a:t>
                      </a:r>
                      <a:r>
                        <a:rPr lang="ru-RU" sz="24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учить, узнавать</a:t>
                      </a:r>
                    </a:p>
                    <a:p>
                      <a:pPr algn="ctr"/>
                      <a:r>
                        <a:rPr lang="fr-FR" sz="24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Comprendre – </a:t>
                      </a:r>
                      <a:r>
                        <a:rPr lang="ru-RU" sz="24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понимать </a:t>
                      </a:r>
                      <a:endParaRPr lang="ru-RU" sz="24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ru-RU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prend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pren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8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</a:t>
                      </a: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prend</a:t>
                      </a:r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pren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pren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</a:t>
                      </a:r>
                      <a:endParaRPr lang="fr-FR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prenn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8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5233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10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Prendre, apprendre, </a:t>
            </a:r>
            <a:r>
              <a:rPr lang="en-US" sz="31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comprendre</a:t>
            </a:r>
            <a:r>
              <a:rPr lang="ru-RU" sz="31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+ </a:t>
            </a:r>
            <a:r>
              <a:rPr lang="fr-FR" sz="31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langues</a:t>
            </a:r>
            <a:r>
              <a:rPr lang="en-US" sz="40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40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Traduisez </a:t>
            </a:r>
            <a:r>
              <a:rPr lang="fr-FR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  <a:endParaRPr lang="ru-RU" sz="160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2084832"/>
            <a:ext cx="9720073" cy="422452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>
                <a:solidFill>
                  <a:srgbClr val="002060"/>
                </a:solidFill>
              </a:rPr>
              <a:t>1) Какие языки вы учите в университете? - Мы учим французский и немецкий.</a:t>
            </a:r>
          </a:p>
          <a:p>
            <a:r>
              <a:rPr lang="ru-RU">
                <a:solidFill>
                  <a:srgbClr val="002060"/>
                </a:solidFill>
              </a:rPr>
              <a:t>2) Вы говорите по-английски? - Да, конечно! Я американец, я говорю по-английски.</a:t>
            </a:r>
          </a:p>
          <a:p>
            <a:r>
              <a:rPr lang="ru-RU">
                <a:solidFill>
                  <a:srgbClr val="002060"/>
                </a:solidFill>
              </a:rPr>
              <a:t>3) Они не понимают испанский.</a:t>
            </a:r>
          </a:p>
          <a:p>
            <a:r>
              <a:rPr lang="ru-RU">
                <a:solidFill>
                  <a:srgbClr val="002060"/>
                </a:solidFill>
              </a:rPr>
              <a:t>4) Я хочу выучить итальянский. Это очень красивый язык. Итальянцы очень симпатичные (sympathique). Мне нравится их культура, их музыка. </a:t>
            </a:r>
          </a:p>
          <a:p>
            <a:r>
              <a:rPr lang="ru-RU">
                <a:solidFill>
                  <a:srgbClr val="002060"/>
                </a:solidFill>
              </a:rPr>
              <a:t>5) На чём ты ездишь в университет? - Я езжу на метро и на автобусе.</a:t>
            </a:r>
          </a:p>
          <a:p>
            <a:r>
              <a:rPr lang="ru-RU">
                <a:solidFill>
                  <a:srgbClr val="002060"/>
                </a:solidFill>
              </a:rPr>
              <a:t>6) Во сколько вы завтракаете? - Мы завтракаем в половине седьмого. В 7 мы уже выходим из дома.</a:t>
            </a:r>
          </a:p>
          <a:p>
            <a:r>
              <a:rPr lang="ru-RU">
                <a:solidFill>
                  <a:srgbClr val="002060"/>
                </a:solidFill>
              </a:rPr>
              <a:t>7) Почему ты не пьёшь кофе? Ты не любишь кофе?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173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Mettre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- Devoir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33726"/>
              </p:ext>
            </p:extLst>
          </p:nvPr>
        </p:nvGraphicFramePr>
        <p:xfrm>
          <a:off x="1109709" y="1908699"/>
          <a:ext cx="10058400" cy="4128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0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7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0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37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51412">
                <a:tc gridSpan="2">
                  <a:txBody>
                    <a:bodyPr/>
                    <a:lstStyle/>
                    <a:p>
                      <a:pPr algn="l"/>
                      <a:r>
                        <a:rPr lang="fr-FR" sz="2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Mettre</a:t>
                      </a:r>
                      <a:r>
                        <a:rPr lang="fr-FR" sz="28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</a:t>
                      </a:r>
                      <a:r>
                        <a:rPr lang="ru-RU" sz="28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класть, ставить</a:t>
                      </a:r>
                      <a:endParaRPr lang="ru-RU" sz="28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Devoir – </a:t>
                      </a:r>
                      <a:r>
                        <a:rPr lang="ru-RU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быть должным</a:t>
                      </a:r>
                      <a:endParaRPr lang="ru-RU" sz="28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met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mett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doi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dev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</a:t>
                      </a: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met</a:t>
                      </a:r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mett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doi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dev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3881">
                <a:tc>
                  <a:txBody>
                    <a:bodyPr/>
                    <a:lstStyle/>
                    <a:p>
                      <a:pPr algn="l"/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fr-FR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mett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4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doi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doiv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4254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Слитный артикль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849364"/>
              </p:ext>
            </p:extLst>
          </p:nvPr>
        </p:nvGraphicFramePr>
        <p:xfrm>
          <a:off x="1151847" y="1947797"/>
          <a:ext cx="9289988" cy="3957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49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49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71644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</a:t>
                      </a:r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+ le = au</a:t>
                      </a:r>
                    </a:p>
                    <a:p>
                      <a:endParaRPr lang="fr-FR" sz="240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 + les = aux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 + le = du</a:t>
                      </a:r>
                    </a:p>
                    <a:p>
                      <a:endParaRPr lang="fr-FR" sz="240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 + les = des</a:t>
                      </a:r>
                      <a:endParaRPr lang="ru-RU" sz="24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3598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parle   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professeur</a:t>
                      </a:r>
                    </a:p>
                    <a:p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à la secrétaire</a:t>
                      </a:r>
                    </a:p>
                    <a:p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à l’architecte</a:t>
                      </a:r>
                    </a:p>
                    <a:p>
                      <a:endParaRPr lang="fr-FR" sz="24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aux ͜</a:t>
                      </a:r>
                      <a:r>
                        <a:rPr lang="fr-FR" sz="24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enfants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parle   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du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professeur</a:t>
                      </a:r>
                    </a:p>
                    <a:p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de la secrétaire</a:t>
                      </a:r>
                    </a:p>
                    <a:p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de l’architecte</a:t>
                      </a:r>
                    </a:p>
                    <a:p>
                      <a:endParaRPr lang="fr-FR" sz="24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</a:t>
                      </a:r>
                      <a:r>
                        <a:rPr lang="fr-FR" sz="24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des ͜</a:t>
                      </a:r>
                      <a:r>
                        <a:rPr lang="fr-FR" sz="24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enfants</a:t>
                      </a:r>
                      <a:endParaRPr lang="ru-RU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9811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70150"/>
            <a:ext cx="9720072" cy="541538"/>
          </a:xfrm>
        </p:spPr>
        <p:txBody>
          <a:bodyPr>
            <a:normAutofit fontScale="90000"/>
          </a:bodyPr>
          <a:lstStyle/>
          <a:p>
            <a:r>
              <a:rPr lang="ru-RU" sz="36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27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Слитный артикль</a:t>
            </a:r>
            <a:r>
              <a:rPr lang="fr-FR" sz="27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ru-RU" sz="1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</a:t>
            </a: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Упражнение)</a:t>
            </a:r>
            <a:r>
              <a:rPr lang="ru-RU" sz="1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18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0" indent="0">
              <a:buNone/>
            </a:pPr>
            <a:endParaRPr lang="fr-FR" sz="2100" b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fr-FR" sz="7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7200" b="1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3200" dirty="0"/>
              <a:t> </a:t>
            </a:r>
            <a:endParaRPr lang="ru-RU" sz="3200" dirty="0"/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442910"/>
              </p:ext>
            </p:extLst>
          </p:nvPr>
        </p:nvGraphicFramePr>
        <p:xfrm>
          <a:off x="1095149" y="1187968"/>
          <a:ext cx="9244702" cy="54100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78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665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0164">
                <a:tc gridSpan="2"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US" sz="16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Traduisez</a:t>
                      </a:r>
                      <a:r>
                        <a:rPr lang="en-US" sz="16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les s</a:t>
                      </a:r>
                      <a:r>
                        <a:rPr lang="fr-FR" sz="16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éries :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2254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fr-FR" sz="16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fr-FR" sz="16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</a:t>
                      </a:r>
                      <a:endParaRPr lang="ru-RU" sz="16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13567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чемодан врача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рюкзак туриста</a:t>
                      </a:r>
                      <a:endParaRPr lang="en-US" sz="1600" kern="1200" baseline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платье</a:t>
                      </a: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актрисы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мама девочки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вокзал города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история страны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фотографии музеев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сын друзей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учитель лицея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студент университета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директор театра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повар </a:t>
                      </a:r>
                      <a:r>
                        <a:rPr lang="fr-FR" sz="160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(cuisinier, m) </a:t>
                      </a:r>
                      <a:r>
                        <a:rPr lang="ru-RU" sz="1600" kern="1200" baseline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ресторана</a:t>
                      </a:r>
                      <a:endParaRPr lang="ru-RU" sz="1600" kern="120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Вы разговариваете с</a:t>
                      </a:r>
                      <a:r>
                        <a:rPr lang="ru-RU" sz="160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адвокатом</a:t>
                      </a: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Они идут</a:t>
                      </a:r>
                      <a:r>
                        <a:rPr lang="ru-RU" sz="160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в больницу</a:t>
                      </a:r>
                      <a:endParaRPr lang="ru-RU" sz="16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Я иду в</a:t>
                      </a:r>
                      <a:r>
                        <a:rPr lang="ru-RU" sz="160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парк / в кафе.</a:t>
                      </a:r>
                      <a:endParaRPr lang="ru-RU" sz="16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Они говорят спасибо актерам.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 здоровается с девушками.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Ты разговариваешь с</a:t>
                      </a:r>
                      <a:r>
                        <a:rPr lang="fr-FR" sz="160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60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журналистом</a:t>
                      </a: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Мы едем в</a:t>
                      </a:r>
                      <a:r>
                        <a:rPr lang="ru-RU" sz="160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театр</a:t>
                      </a: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Вы работаете в музее </a:t>
                      </a:r>
                      <a:r>
                        <a:rPr lang="ru-RU" sz="1600" kern="1200" dirty="0" err="1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Орсэ</a:t>
                      </a: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(</a:t>
                      </a:r>
                      <a:r>
                        <a:rPr lang="fr-FR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</a:t>
                      </a: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’</a:t>
                      </a:r>
                      <a:r>
                        <a:rPr lang="fr-FR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Orsay</a:t>
                      </a: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).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Они работают в школе.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ru-RU" sz="160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 должен пойти в офис.</a:t>
                      </a:r>
                      <a:endParaRPr lang="ru-RU" sz="16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6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6116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TOUT 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6131" y="1792276"/>
            <a:ext cx="102436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местоимение «всё» :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</a:t>
            </a:r>
            <a:r>
              <a:rPr lang="fr-FR" sz="2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Tout</a:t>
            </a:r>
            <a:r>
              <a:rPr lang="fr-FR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va bien!  J’aime </a:t>
            </a:r>
            <a:r>
              <a:rPr lang="fr-FR" sz="2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tout</a:t>
            </a:r>
            <a:r>
              <a:rPr lang="fr-FR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Nous parlons de </a:t>
            </a:r>
            <a:r>
              <a:rPr lang="fr-FR" sz="2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tout</a:t>
            </a:r>
            <a:r>
              <a:rPr lang="fr-FR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ru-RU" sz="24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прилагательное «весь, все»</a:t>
            </a:r>
          </a:p>
          <a:p>
            <a:pPr marL="0" indent="0">
              <a:buNone/>
            </a:pPr>
            <a:endParaRPr lang="fr-FR" sz="2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998293"/>
              </p:ext>
            </p:extLst>
          </p:nvPr>
        </p:nvGraphicFramePr>
        <p:xfrm>
          <a:off x="1449768" y="3995802"/>
          <a:ext cx="8868791" cy="1919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6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781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341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5781">
                <a:tc>
                  <a:txBody>
                    <a:bodyPr/>
                    <a:lstStyle/>
                    <a:p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Singulier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Pluriel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0928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tout</a:t>
                      </a:r>
                      <a:r>
                        <a:rPr lang="ru-RU" sz="24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travail</a:t>
                      </a:r>
                      <a:endParaRPr lang="ru-RU" sz="240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tous </a:t>
                      </a:r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mes</a:t>
                      </a: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amis</a:t>
                      </a:r>
                      <a:endParaRPr lang="ru-RU" sz="240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0928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toute </a:t>
                      </a:r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 journée</a:t>
                      </a:r>
                      <a:endParaRPr lang="ru-RU" sz="240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toutes </a:t>
                      </a:r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ces robes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74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TOUT </a:t>
            </a:r>
            <a:r>
              <a:rPr lang="fr-FR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</a:t>
            </a:r>
            <a:r>
              <a:rPr lang="ru-RU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доп. упражнение</a:t>
            </a: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)</a:t>
            </a:r>
            <a:endParaRPr lang="ru-RU" sz="2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3731" y="2030271"/>
            <a:ext cx="10760523" cy="4023360"/>
          </a:xfrm>
        </p:spPr>
        <p:txBody>
          <a:bodyPr>
            <a:normAutofit/>
          </a:bodyPr>
          <a:lstStyle/>
          <a:p>
            <a:pPr marL="128016" lvl="1" indent="0">
              <a:buNone/>
            </a:pPr>
            <a:r>
              <a:rPr lang="fr-FR" sz="20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Traduisez:</a:t>
            </a:r>
          </a:p>
          <a:p>
            <a:pPr marL="128016" lvl="1" indent="0">
              <a:buNone/>
            </a:pPr>
            <a:endParaRPr lang="fr-FR" sz="24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128016" lvl="1" indent="0">
              <a:buNone/>
            </a:pPr>
            <a:endParaRPr lang="ru-RU" sz="20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874829"/>
              </p:ext>
            </p:extLst>
          </p:nvPr>
        </p:nvGraphicFramePr>
        <p:xfrm>
          <a:off x="1172587" y="2523386"/>
          <a:ext cx="9423154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1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15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80348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все пассажиры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все поезда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вся толпа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все номера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все собрания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все бизнесмены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весь бассейн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весь чемодан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все эти школы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все мои проекты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весь этот сад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все их машины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все ваши билеты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все твои сумки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все наши бумаги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ru-RU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вся эта работа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4472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Ударные местоимения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764333"/>
              </p:ext>
            </p:extLst>
          </p:nvPr>
        </p:nvGraphicFramePr>
        <p:xfrm>
          <a:off x="826718" y="1898659"/>
          <a:ext cx="10487914" cy="37057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60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8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85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45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49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Безударные </a:t>
                      </a:r>
                      <a:r>
                        <a:rPr lang="ru-RU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приглагольные</a:t>
                      </a:r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мест.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Ударные</a:t>
                      </a:r>
                      <a:r>
                        <a:rPr lang="ru-RU" sz="20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местоимения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Безударные </a:t>
                      </a:r>
                      <a:r>
                        <a:rPr lang="ru-RU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приглагольные</a:t>
                      </a:r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мест.</a:t>
                      </a:r>
                    </a:p>
                    <a:p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Ударные</a:t>
                      </a:r>
                      <a:r>
                        <a:rPr lang="ru-RU" sz="20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местоимения</a:t>
                      </a:r>
                      <a:endParaRPr lang="ru-RU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4987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moi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4987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toi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4987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lui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eux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987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24105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Употребление ударных местоимений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8586" y="2149268"/>
            <a:ext cx="10196046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fr-FR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Qui parle français? –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Moi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Toi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tu restes à Paris, et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moi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je pars.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 veux travailler avec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lui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veux aller au cinéma?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Moi aussi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</a:p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771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80857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ударные местоимения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ru-RU" sz="2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Упражнения)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fr-FR" sz="21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Exercice 1. </a:t>
            </a:r>
            <a:r>
              <a:rPr lang="ru-RU" sz="21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Ответьте </a:t>
            </a:r>
            <a:r>
              <a:rPr lang="ru-RU" sz="21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на вопросы, используя ударные местоимения</a:t>
            </a:r>
            <a:r>
              <a:rPr lang="ru-RU" sz="21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  <a:endParaRPr lang="fr-FR" sz="2100" b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fr-FR" sz="7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7200" b="1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3200" dirty="0"/>
              <a:t> </a:t>
            </a:r>
            <a:endParaRPr lang="ru-RU" sz="3200" dirty="0"/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163064"/>
              </p:ext>
            </p:extLst>
          </p:nvPr>
        </p:nvGraphicFramePr>
        <p:xfrm>
          <a:off x="1024128" y="2455102"/>
          <a:ext cx="10196046" cy="31394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89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6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524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C’est toi, sur cette photo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vas à Paris avec Jacques et Pierre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travailles pour M. Renoir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veux aller au cinéma avec Hélène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allez chez Mme Biset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habite avec ses parents?</a:t>
                      </a:r>
                      <a:endParaRPr lang="ru-RU" sz="2000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peux rester avec moi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devez parler avec le directeur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pouvez déjeuner avec nous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dois aller chez tes copains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parlez de moi ?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dînes avec Arlette</a:t>
                      </a:r>
                      <a:r>
                        <a:rPr lang="fr-FR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et Julie?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ru-RU" sz="2000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6597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80857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ударные местоимения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ru-RU" sz="2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Упражнения)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fr-FR" sz="26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Exercice </a:t>
            </a:r>
            <a:r>
              <a:rPr lang="ru-RU" sz="2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</a:t>
            </a:r>
            <a:r>
              <a:rPr lang="fr-FR" sz="26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ru-RU" sz="26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Ответьте по образцу.</a:t>
            </a:r>
          </a:p>
          <a:p>
            <a:pPr marL="0" indent="0">
              <a:buNone/>
            </a:pPr>
            <a:r>
              <a:rPr lang="fr-FR" sz="2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Modèle. </a:t>
            </a:r>
            <a:r>
              <a:rPr lang="fr-FR" sz="2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J’aime </a:t>
            </a:r>
            <a:r>
              <a:rPr lang="fr-FR" sz="2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les croissants, et toi ? 	</a:t>
            </a:r>
            <a:endParaRPr lang="ru-RU" sz="2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2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– Moi aussi, j’aime les croissants. </a:t>
            </a:r>
            <a:endParaRPr lang="ru-RU" sz="2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2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– Et moi non, je n’aime pas les croissants.</a:t>
            </a:r>
            <a:endParaRPr lang="ru-RU" sz="2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0" indent="0">
              <a:buNone/>
            </a:pPr>
            <a:endParaRPr lang="fr-FR" sz="4200" b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fr-FR" sz="4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ru-RU" sz="4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4200" b="1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ru-RU" sz="4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3200" dirty="0"/>
              <a:t> </a:t>
            </a:r>
            <a:endParaRPr lang="ru-RU" sz="3200" dirty="0"/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065536"/>
              </p:ext>
            </p:extLst>
          </p:nvPr>
        </p:nvGraphicFramePr>
        <p:xfrm>
          <a:off x="1024128" y="3580924"/>
          <a:ext cx="10318190" cy="23774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150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681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28295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connais cet écrivain, et toi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devons partir, et vous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veux prendre le métro, et toi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dois être au bureau à 9h, et toi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endParaRPr lang="ru-RU" sz="2000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voulons prendre un café, et vous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comprends bien l’espagnol, et toi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apprenons l’allemand, et vous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US" sz="20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en-US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0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mets une cravate, et toi?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6712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 âge ont-ils? </a:t>
            </a:r>
            <a:b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Quelle est leur nationalité?</a:t>
            </a:r>
            <a:b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Quelle est leur profession? Où travaillent-ils?</a:t>
            </a:r>
            <a:endParaRPr lang="ru-RU" sz="2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2109377"/>
              </p:ext>
            </p:extLst>
          </p:nvPr>
        </p:nvGraphicFramePr>
        <p:xfrm>
          <a:off x="594804" y="2286000"/>
          <a:ext cx="11070456" cy="3963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5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53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19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63880">
                <a:tc>
                  <a:txBody>
                    <a:bodyPr/>
                    <a:lstStyle/>
                    <a:p>
                      <a:r>
                        <a:rPr lang="fr-FR" baseline="0" dirty="0" smtClean="0">
                          <a:solidFill>
                            <a:srgbClr val="002060"/>
                          </a:solidFill>
                        </a:rPr>
                        <a:t>Massimo Bottura – 63 ans, Italie</a:t>
                      </a:r>
                    </a:p>
                    <a:p>
                      <a:endParaRPr lang="fr-FR" baseline="0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</a:rPr>
                        <a:t>Anna Gavalda – 54 ans, France</a:t>
                      </a:r>
                    </a:p>
                    <a:p>
                      <a:endParaRPr lang="fr-FR" b="1" dirty="0" smtClean="0">
                        <a:solidFill>
                          <a:srgbClr val="002060"/>
                        </a:solidFill>
                      </a:endParaRPr>
                    </a:p>
                    <a:p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>
                          <a:solidFill>
                            <a:srgbClr val="002060"/>
                          </a:solidFill>
                        </a:rPr>
                        <a:t>David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>
                          <a:solidFill>
                            <a:srgbClr val="002060"/>
                          </a:solidFill>
                        </a:rPr>
                        <a:t>LaChapelle –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baseline="0" dirty="0" smtClean="0">
                          <a:solidFill>
                            <a:srgbClr val="002060"/>
                          </a:solidFill>
                        </a:rPr>
                        <a:t>62 ans,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baseline="0" dirty="0" smtClean="0">
                          <a:solidFill>
                            <a:srgbClr val="002060"/>
                          </a:solidFill>
                        </a:rPr>
                        <a:t>Etats-Unis</a:t>
                      </a:r>
                      <a:endParaRPr lang="ru-RU" b="1" dirty="0" smtClean="0">
                        <a:solidFill>
                          <a:srgbClr val="002060"/>
                        </a:solidFill>
                      </a:endParaRPr>
                    </a:p>
                    <a:p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4013" y="2286000"/>
            <a:ext cx="2568282" cy="38493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21" r="25705"/>
          <a:stretch/>
        </p:blipFill>
        <p:spPr>
          <a:xfrm>
            <a:off x="762460" y="2702163"/>
            <a:ext cx="2930651" cy="34904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60"/>
          <a:stretch/>
        </p:blipFill>
        <p:spPr>
          <a:xfrm>
            <a:off x="4150075" y="2702162"/>
            <a:ext cx="3072403" cy="349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078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 âge ont-ils? </a:t>
            </a:r>
            <a:b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Quelle est leur nationalité?</a:t>
            </a:r>
            <a:b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Quelle est leur profession</a:t>
            </a:r>
            <a:r>
              <a:rPr lang="fr-FR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? Où travaillent-ils?</a:t>
            </a:r>
            <a:endParaRPr lang="ru-RU" sz="2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6075934"/>
              </p:ext>
            </p:extLst>
          </p:nvPr>
        </p:nvGraphicFramePr>
        <p:xfrm>
          <a:off x="825624" y="2286000"/>
          <a:ext cx="10839636" cy="3963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6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73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954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6388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2060"/>
                          </a:solidFill>
                        </a:rPr>
                        <a:t>Antonin Lévy – </a:t>
                      </a:r>
                    </a:p>
                    <a:p>
                      <a:pPr algn="ctr"/>
                      <a:r>
                        <a:rPr lang="fr-FR" b="1" baseline="0" dirty="0" smtClean="0">
                          <a:solidFill>
                            <a:srgbClr val="002060"/>
                          </a:solidFill>
                        </a:rPr>
                        <a:t>44 ans, France</a:t>
                      </a:r>
                    </a:p>
                    <a:p>
                      <a:endParaRPr lang="fr-FR" b="1" baseline="0" dirty="0" smtClean="0">
                        <a:solidFill>
                          <a:srgbClr val="002060"/>
                        </a:solidFill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>
                          <a:solidFill>
                            <a:srgbClr val="002060"/>
                          </a:solidFill>
                        </a:rPr>
                        <a:t>Diane Kruger – 49</a:t>
                      </a:r>
                      <a:r>
                        <a:rPr lang="fr-FR" b="1" baseline="0" dirty="0" smtClean="0">
                          <a:solidFill>
                            <a:srgbClr val="002060"/>
                          </a:solidFill>
                        </a:rPr>
                        <a:t> ans, Allemagne</a:t>
                      </a:r>
                      <a:endParaRPr lang="ru-RU" b="1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fr-FR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aseline="0" dirty="0" smtClean="0">
                          <a:solidFill>
                            <a:srgbClr val="002060"/>
                          </a:solidFill>
                        </a:rPr>
                        <a:t>Denis Matsuev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</a:rPr>
                        <a:t>– </a:t>
                      </a:r>
                    </a:p>
                    <a:p>
                      <a:pPr algn="ctr"/>
                      <a:r>
                        <a:rPr lang="fr-FR" baseline="0" dirty="0" smtClean="0">
                          <a:solidFill>
                            <a:srgbClr val="002060"/>
                          </a:solidFill>
                        </a:rPr>
                        <a:t>51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</a:rPr>
                        <a:t>ans,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</a:rPr>
                        <a:t>Russie</a:t>
                      </a:r>
                    </a:p>
                    <a:p>
                      <a:pPr algn="ctr"/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17976"/>
          <a:stretch/>
        </p:blipFill>
        <p:spPr>
          <a:xfrm>
            <a:off x="1001934" y="3003201"/>
            <a:ext cx="3023463" cy="29112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7" r="27293"/>
          <a:stretch/>
        </p:blipFill>
        <p:spPr>
          <a:xfrm>
            <a:off x="4771073" y="2706598"/>
            <a:ext cx="2689935" cy="33490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7" r="18546"/>
          <a:stretch/>
        </p:blipFill>
        <p:spPr>
          <a:xfrm>
            <a:off x="8415361" y="2938387"/>
            <a:ext cx="3020246" cy="317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4348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587</TotalTime>
  <Words>961</Words>
  <Application>Microsoft Office PowerPoint</Application>
  <PresentationFormat>Широкоэкранный</PresentationFormat>
  <Paragraphs>234</Paragraphs>
  <Slides>15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Segoe UI</vt:lpstr>
      <vt:lpstr>Tw Cen MT</vt:lpstr>
      <vt:lpstr>Tw Cen MT Condensed</vt:lpstr>
      <vt:lpstr>Wingdings</vt:lpstr>
      <vt:lpstr>Wingdings 3</vt:lpstr>
      <vt:lpstr>Интеграл</vt:lpstr>
      <vt:lpstr>Leçon 7</vt:lpstr>
      <vt:lpstr>Звуки и правила чтения</vt:lpstr>
      <vt:lpstr>Prendre, apprendre, comprendre</vt:lpstr>
      <vt:lpstr>Prendre, apprendre, comprendre + langues Traduisez :</vt:lpstr>
      <vt:lpstr>Mettre - Devoir</vt:lpstr>
      <vt:lpstr>Слитный артикль</vt:lpstr>
      <vt:lpstr> Слитный артикль  (Доп. Упражнение) </vt:lpstr>
      <vt:lpstr>TOUT </vt:lpstr>
      <vt:lpstr>TOUT  (доп. упражнение)</vt:lpstr>
      <vt:lpstr>Ударные местоимения</vt:lpstr>
      <vt:lpstr>Употребление ударных местоимений</vt:lpstr>
      <vt:lpstr>   ударные местоимения  (Доп. Упражнения) </vt:lpstr>
      <vt:lpstr>   ударные местоимения  (Доп. Упражнения) </vt:lpstr>
      <vt:lpstr>Quel âge ont-ils?  Quelle est leur nationalité? Quelle est leur profession? Où travaillent-ils?</vt:lpstr>
      <vt:lpstr>Quel âge ont-ils?  Quelle est leur nationalité? Quelle est leur profession? Où travaillent-ils?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Leçons 1-2</dc:title>
  <dc:creator>guest</dc:creator>
  <cp:lastModifiedBy>Люда</cp:lastModifiedBy>
  <cp:revision>71</cp:revision>
  <dcterms:created xsi:type="dcterms:W3CDTF">2020-09-06T18:19:35Z</dcterms:created>
  <dcterms:modified xsi:type="dcterms:W3CDTF">2026-08-27T14:31:39Z</dcterms:modified>
</cp:coreProperties>
</file>