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9" r:id="rId3"/>
    <p:sldId id="264" r:id="rId4"/>
    <p:sldId id="262" r:id="rId5"/>
    <p:sldId id="265" r:id="rId6"/>
    <p:sldId id="266" r:id="rId7"/>
    <p:sldId id="267" r:id="rId8"/>
    <p:sldId id="268" r:id="rId9"/>
    <p:sldId id="270" r:id="rId10"/>
    <p:sldId id="271" r:id="rId11"/>
    <p:sldId id="273" r:id="rId12"/>
    <p:sldId id="269" r:id="rId13"/>
    <p:sldId id="272" r:id="rId14"/>
    <p:sldId id="275" r:id="rId15"/>
    <p:sldId id="276" r:id="rId16"/>
    <p:sldId id="274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6310" autoAdjust="0"/>
  </p:normalViewPr>
  <p:slideViewPr>
    <p:cSldViewPr snapToGrid="0">
      <p:cViewPr varScale="1">
        <p:scale>
          <a:sx n="156" d="100"/>
          <a:sy n="156" d="100"/>
        </p:scale>
        <p:origin x="456" y="150"/>
      </p:cViewPr>
      <p:guideLst/>
    </p:cSldViewPr>
  </p:slideViewPr>
  <p:outlineViewPr>
    <p:cViewPr>
      <p:scale>
        <a:sx n="33" d="100"/>
        <a:sy n="33" d="100"/>
      </p:scale>
      <p:origin x="0" y="-1056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07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4DF66-9E3B-4D62-A7B6-076AB03D735F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E7101-2BCD-46DD-A8B9-5BF8E0967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681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8323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690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958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0979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29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1283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37402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00698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6201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4040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9583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279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544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17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3072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400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34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99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218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827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33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45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45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717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C00000"/>
                </a:solidFill>
              </a:rPr>
              <a:t>Leçon </a:t>
            </a:r>
            <a:r>
              <a:rPr lang="ru-RU" dirty="0">
                <a:solidFill>
                  <a:srgbClr val="C00000"/>
                </a:solidFill>
              </a:rPr>
              <a:t>6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Accent français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8457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3938" y="557174"/>
            <a:ext cx="9720072" cy="1161886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Звуки</a:t>
            </a: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 правила чтения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8503003"/>
              </p:ext>
            </p:extLst>
          </p:nvPr>
        </p:nvGraphicFramePr>
        <p:xfrm>
          <a:off x="1023938" y="1803163"/>
          <a:ext cx="9720261" cy="437370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70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20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77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422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Звук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Буква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Пример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4078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fr-FR" sz="2000" b="1" kern="1200" dirty="0" smtClean="0">
                          <a:solidFill>
                            <a:srgbClr val="0070C0"/>
                          </a:solidFill>
                          <a:effectLst/>
                          <a:latin typeface="Segoe UI" panose="020B0502040204020203" pitchFamily="34" charset="0"/>
                          <a:ea typeface="Verdana" panose="020B0604030504040204" pitchFamily="34" charset="0"/>
                          <a:cs typeface="Segoe UI" panose="020B0502040204020203" pitchFamily="34" charset="0"/>
                        </a:rPr>
                        <a:t>ɛ</a:t>
                      </a:r>
                      <a:r>
                        <a:rPr lang="fr-FR" sz="2000" kern="1200" dirty="0" smtClean="0">
                          <a:solidFill>
                            <a:schemeClr val="dk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̃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sz="2000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fr-FR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ain</a:t>
                      </a:r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fr-FR" sz="20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aim</a:t>
                      </a:r>
                      <a:endParaRPr lang="fr-FR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0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ein</a:t>
                      </a:r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fr-FR" sz="20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eim</a:t>
                      </a:r>
                      <a:endParaRPr lang="fr-FR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in, </a:t>
                      </a:r>
                      <a:r>
                        <a:rPr lang="fr-FR" sz="20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im</a:t>
                      </a:r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</a:t>
                      </a:r>
                      <a:r>
                        <a:rPr lang="ru-RU" sz="1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на</a:t>
                      </a:r>
                      <a:r>
                        <a:rPr lang="ru-RU" sz="1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конце слова или перед </a:t>
                      </a:r>
                      <a:r>
                        <a:rPr lang="ru-RU" sz="1400" baseline="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согл</a:t>
                      </a:r>
                      <a:r>
                        <a:rPr lang="ru-RU" sz="1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 (кроме </a:t>
                      </a:r>
                      <a:r>
                        <a:rPr lang="en-US" sz="1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n, m)</a:t>
                      </a:r>
                      <a:endParaRPr lang="fr-FR" sz="14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0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yn</a:t>
                      </a:r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, </a:t>
                      </a:r>
                      <a:r>
                        <a:rPr lang="fr-FR" sz="20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ym</a:t>
                      </a:r>
                      <a:endParaRPr lang="fr-FR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un, </a:t>
                      </a:r>
                      <a:r>
                        <a:rPr lang="fr-FR" sz="20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um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pain</a:t>
                      </a:r>
                    </a:p>
                    <a:p>
                      <a:r>
                        <a:rPr lang="en-US" sz="20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plein</a:t>
                      </a:r>
                      <a:endParaRPr lang="en-US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en-US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vin</a:t>
                      </a:r>
                    </a:p>
                    <a:p>
                      <a:r>
                        <a:rPr lang="en-US" sz="20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sympathique</a:t>
                      </a:r>
                      <a:endParaRPr lang="en-US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en-US" sz="20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parfum</a:t>
                      </a:r>
                      <a:endParaRPr lang="en-US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9262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                   </a:t>
                      </a:r>
                      <a:r>
                        <a:rPr lang="en-US" sz="2000" b="1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ien</a:t>
                      </a:r>
                      <a:r>
                        <a:rPr lang="en-US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→ 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en-US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</a:t>
                      </a:r>
                      <a:r>
                        <a:rPr lang="fr-FR" sz="2000" b="1" kern="1200" dirty="0" smtClean="0">
                          <a:solidFill>
                            <a:srgbClr val="0070C0"/>
                          </a:solidFill>
                          <a:effectLst/>
                          <a:latin typeface="Segoe UI" panose="020B0502040204020203" pitchFamily="34" charset="0"/>
                          <a:ea typeface="Verdana" panose="020B0604030504040204" pitchFamily="34" charset="0"/>
                          <a:cs typeface="Segoe UI" panose="020B0502040204020203" pitchFamily="34" charset="0"/>
                        </a:rPr>
                        <a:t>ɛ</a:t>
                      </a:r>
                      <a:r>
                        <a:rPr lang="fr-FR" sz="2000" kern="1200" dirty="0" smtClean="0">
                          <a:solidFill>
                            <a:schemeClr val="dk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̃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sz="2000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bien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3244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                   </a:t>
                      </a:r>
                      <a:r>
                        <a:rPr lang="fr-FR" sz="2000" b="1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oin</a:t>
                      </a:r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US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→ 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en-US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w</a:t>
                      </a:r>
                      <a:r>
                        <a:rPr lang="fr-FR" sz="2000" b="1" kern="1200" dirty="0" smtClean="0">
                          <a:solidFill>
                            <a:srgbClr val="0070C0"/>
                          </a:solidFill>
                          <a:effectLst/>
                          <a:latin typeface="Segoe UI" panose="020B0502040204020203" pitchFamily="34" charset="0"/>
                          <a:ea typeface="Verdana" panose="020B0604030504040204" pitchFamily="34" charset="0"/>
                          <a:cs typeface="Segoe UI" panose="020B0502040204020203" pitchFamily="34" charset="0"/>
                        </a:rPr>
                        <a:t>ɛ</a:t>
                      </a:r>
                      <a:r>
                        <a:rPr lang="fr-FR" sz="2000" kern="1200" dirty="0" smtClean="0">
                          <a:solidFill>
                            <a:schemeClr val="dk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̃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sz="2000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b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loin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496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                   </a:t>
                      </a:r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é</a:t>
                      </a:r>
                      <a:r>
                        <a:rPr lang="en-US" sz="2000" b="1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</a:t>
                      </a:r>
                      <a:r>
                        <a:rPr lang="en-US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→ 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en-US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r>
                        <a:rPr lang="fr-FR" sz="2000" b="1" kern="1200" dirty="0" smtClean="0">
                          <a:solidFill>
                            <a:srgbClr val="0070C0"/>
                          </a:solidFill>
                          <a:effectLst/>
                          <a:latin typeface="Segoe UI" panose="020B0502040204020203" pitchFamily="34" charset="0"/>
                          <a:ea typeface="Verdana" panose="020B0604030504040204" pitchFamily="34" charset="0"/>
                          <a:cs typeface="Segoe UI" panose="020B0502040204020203" pitchFamily="34" charset="0"/>
                        </a:rPr>
                        <a:t>ɛ</a:t>
                      </a:r>
                      <a:r>
                        <a:rPr lang="fr-FR" sz="2000" kern="1200" dirty="0" smtClean="0">
                          <a:solidFill>
                            <a:schemeClr val="dk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̃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sz="2000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coréen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4894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7" y="538385"/>
            <a:ext cx="9720072" cy="1161886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Звуки</a:t>
            </a: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 правила чтения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7935094"/>
              </p:ext>
            </p:extLst>
          </p:nvPr>
        </p:nvGraphicFramePr>
        <p:xfrm>
          <a:off x="1023938" y="1803163"/>
          <a:ext cx="9720261" cy="303550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812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77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422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Правило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Пример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8383">
                <a:tc>
                  <a:txBody>
                    <a:bodyPr/>
                    <a:lstStyle/>
                    <a:p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ex -, </a:t>
                      </a:r>
                      <a:r>
                        <a:rPr lang="fr-FR" sz="2000" b="1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inex</a:t>
                      </a:r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-</a:t>
                      </a:r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перед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000" b="0" baseline="0" dirty="0" err="1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согл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 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→  [</a:t>
                      </a:r>
                      <a:r>
                        <a:rPr lang="fr-FR" sz="2000" b="1" baseline="0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ks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sz="2000" b="1" baseline="0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fr-FR" sz="2000" b="1" baseline="0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ex -, </a:t>
                      </a:r>
                      <a:r>
                        <a:rPr lang="fr-FR" sz="2000" b="1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inex</a:t>
                      </a:r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-</a:t>
                      </a:r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перед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гл. 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→  [</a:t>
                      </a:r>
                      <a:r>
                        <a:rPr lang="fr-FR" sz="2000" b="1" baseline="0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gz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fr-FR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ex</a:t>
                      </a:r>
                      <a:r>
                        <a:rPr lang="fr-FR" sz="2000" u="sng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</a:t>
                      </a:r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liquer</a:t>
                      </a:r>
                    </a:p>
                    <a:p>
                      <a:endParaRPr lang="fr-FR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0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ex</a:t>
                      </a:r>
                      <a:r>
                        <a:rPr lang="fr-FR" sz="2000" u="sng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rcice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92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ti</a:t>
                      </a:r>
                      <a:r>
                        <a:rPr lang="en-US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+ </a:t>
                      </a:r>
                      <a:r>
                        <a:rPr lang="ru-RU" sz="2000" b="1" baseline="0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гласн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 → 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 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читается как</a:t>
                      </a: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sz="2000" b="1" baseline="0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2000" b="1" baseline="0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ti</a:t>
                      </a:r>
                      <a:r>
                        <a:rPr lang="en-US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после </a:t>
                      </a:r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 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→ 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 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читается как</a:t>
                      </a: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[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</a:t>
                      </a:r>
                      <a:r>
                        <a:rPr lang="ru-RU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]</a:t>
                      </a:r>
                      <a:endParaRPr lang="fr-FR" sz="2000" b="1" baseline="0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informa</a:t>
                      </a:r>
                      <a:r>
                        <a:rPr lang="fr-FR" sz="20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ti</a:t>
                      </a:r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</a:t>
                      </a:r>
                    </a:p>
                    <a:p>
                      <a:endParaRPr lang="fr-FR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que</a:t>
                      </a:r>
                      <a:r>
                        <a:rPr lang="fr-FR" sz="2000" u="sng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r>
                        <a:rPr lang="fr-FR" sz="20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ti</a:t>
                      </a:r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3244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Пропуск артикля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fais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tarte. → Je ne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fais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pas de 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tarte. 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fais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des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crêpes. → Je ne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fais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pas de 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crêpes.</a:t>
            </a:r>
          </a:p>
          <a:p>
            <a:pPr marL="0" indent="0">
              <a:buNone/>
            </a:pPr>
            <a:endParaRPr lang="en-US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sz="32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Mais</a:t>
            </a: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!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0" indent="0">
              <a:buNone/>
            </a:pP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C’est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tarte. </a:t>
            </a: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→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Ce </a:t>
            </a:r>
            <a:r>
              <a:rPr lang="en-US" sz="3200" u="sng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n’est</a:t>
            </a:r>
            <a:r>
              <a:rPr lang="en-US" sz="32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pas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tarte.</a:t>
            </a:r>
          </a:p>
          <a:p>
            <a:pPr marL="0" indent="0">
              <a:buNone/>
            </a:pP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J’aime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les tartes. → Je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n’aime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pas </a:t>
            </a: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les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tartes.</a:t>
            </a: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811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Наречие </a:t>
            </a:r>
            <a:r>
              <a:rPr lang="fr-FR" sz="4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</a:t>
            </a: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7" y="2149268"/>
            <a:ext cx="10769127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Marc va </a:t>
            </a:r>
            <a:r>
              <a:rPr lang="fr-FR" sz="32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à Rennes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→ Marc </a:t>
            </a:r>
            <a:r>
              <a:rPr 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</a:t>
            </a:r>
            <a:r>
              <a:rPr lang="en-US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va.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0" indent="0">
              <a:buNone/>
            </a:pPr>
            <a:r>
              <a:rPr lang="fr-FR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Marc </a:t>
            </a:r>
            <a:r>
              <a:rPr lang="fr-FR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ne va pas </a:t>
            </a:r>
            <a:r>
              <a:rPr lang="fr-FR" sz="32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à </a:t>
            </a:r>
            <a:r>
              <a:rPr lang="fr-FR" sz="3200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Rennes</a:t>
            </a:r>
            <a:r>
              <a:rPr lang="fr-FR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→ Marc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n’</a:t>
            </a:r>
            <a:r>
              <a:rPr lang="en-US" sz="3200" b="1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</a:t>
            </a: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pas. 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Marc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veut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aller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à Rennes. → Marc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veut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aller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Marc ne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veut</a:t>
            </a: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pas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aller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à Rennes. </a:t>
            </a: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→ Marc 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ne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veut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pas </a:t>
            </a:r>
            <a:r>
              <a:rPr 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aller</a:t>
            </a: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marL="0" indent="0">
              <a:buNone/>
            </a:pPr>
            <a:endParaRPr lang="en-US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4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Il y a 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2149268"/>
            <a:ext cx="10290504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Il y a </a:t>
            </a:r>
            <a:r>
              <a:rPr lang="en-US" sz="32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château à Blois.               </a:t>
            </a:r>
            <a:endParaRPr lang="ru-RU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Il </a:t>
            </a:r>
            <a:r>
              <a:rPr lang="en-US" sz="3200" dirty="0" err="1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n’y</a:t>
            </a:r>
            <a:r>
              <a:rPr lang="en-US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 pas</a:t>
            </a: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château.</a:t>
            </a:r>
          </a:p>
          <a:p>
            <a:pPr marL="0" indent="0">
              <a:buNone/>
            </a:pPr>
            <a:endParaRPr lang="en-US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Qu’est-ce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qu’il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y a à Blois?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Est-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qu’</a:t>
            </a:r>
            <a:r>
              <a:rPr lang="en-US" sz="32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il</a:t>
            </a: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y a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un château à Blois? </a:t>
            </a:r>
            <a:endParaRPr lang="ru-RU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–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Oui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32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il</a:t>
            </a: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y a 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 château. </a:t>
            </a: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 château </a:t>
            </a:r>
            <a:r>
              <a:rPr lang="en-US" sz="32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</a:t>
            </a: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près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de la </a:t>
            </a:r>
            <a:r>
              <a:rPr lang="en-US" sz="3200" dirty="0" err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mairie</a:t>
            </a:r>
            <a:r>
              <a:rPr lang="en-US" sz="3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410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Ce - Ça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2149268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772951"/>
              </p:ext>
            </p:extLst>
          </p:nvPr>
        </p:nvGraphicFramePr>
        <p:xfrm>
          <a:off x="878316" y="1979113"/>
          <a:ext cx="10307426" cy="4124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0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56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22328"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 + être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Ça</a:t>
                      </a:r>
                      <a:r>
                        <a:rPr lang="en-US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+ </a:t>
                      </a:r>
                      <a:r>
                        <a:rPr lang="ru-RU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глагол</a:t>
                      </a:r>
                      <a:r>
                        <a:rPr lang="ru-RU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кроме </a:t>
                      </a:r>
                      <a:r>
                        <a:rPr lang="fr-FR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être</a:t>
                      </a:r>
                    </a:p>
                    <a:p>
                      <a:endParaRPr lang="fr-FR" sz="2400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en-US" sz="240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Ça</a:t>
                      </a:r>
                      <a:r>
                        <a:rPr lang="en-US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–</a:t>
                      </a:r>
                      <a:r>
                        <a:rPr lang="en-US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дополнение с предлогом и без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1932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4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C’est</a:t>
                      </a:r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 château.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24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 n’est pas</a:t>
                      </a:r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 château.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400" dirty="0" err="1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Ça</a:t>
                      </a:r>
                      <a:r>
                        <a:rPr lang="en-US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va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! </a:t>
                      </a:r>
                      <a:r>
                        <a:rPr lang="en-US" sz="2400" dirty="0" err="1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Ça</a:t>
                      </a:r>
                      <a:r>
                        <a:rPr lang="en-US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arrive! 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J’aime</a:t>
                      </a:r>
                      <a:r>
                        <a:rPr lang="en-US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ça</a:t>
                      </a:r>
                      <a:r>
                        <a:rPr lang="en-US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</a:t>
                      </a:r>
                      <a:r>
                        <a:rPr lang="en-US" sz="240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parlons</a:t>
                      </a:r>
                      <a:r>
                        <a:rPr lang="en-US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de </a:t>
                      </a:r>
                      <a:r>
                        <a:rPr lang="en-US" sz="2400" dirty="0" err="1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ça</a:t>
                      </a:r>
                      <a:r>
                        <a:rPr lang="en-US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77715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Dire - parler</a:t>
            </a:r>
            <a:endParaRPr lang="ru-RU" sz="44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2149268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3332474"/>
              </p:ext>
            </p:extLst>
          </p:nvPr>
        </p:nvGraphicFramePr>
        <p:xfrm>
          <a:off x="878316" y="1935272"/>
          <a:ext cx="9513369" cy="4337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36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8723"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DIRE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PARLER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59607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Claire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dit : « J’habite à Rennes ».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Claire dit </a:t>
                      </a:r>
                      <a:r>
                        <a:rPr lang="fr-FR" sz="20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</a:t>
                      </a:r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’elle habite à Rennes.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Marc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dit merci. Claire dit bonjour.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00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Qu’est-ce que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Claire dit ? Que dit Marc 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Qu’est-ce que Claire dit de Rennes?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Marc dit ça. 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fr-FR" sz="20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en-US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Claire </a:t>
                      </a:r>
                      <a:r>
                        <a:rPr lang="en-US" sz="200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parle</a:t>
                      </a:r>
                      <a:r>
                        <a:rPr lang="en-US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r>
                        <a:rPr lang="en-US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en-US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Claire </a:t>
                      </a:r>
                      <a:r>
                        <a:rPr lang="en-US" sz="2000" baseline="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parle</a:t>
                      </a:r>
                      <a:r>
                        <a:rPr lang="en-US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US" sz="200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avec</a:t>
                      </a:r>
                      <a:r>
                        <a:rPr lang="en-US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Marc.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en-US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Claire </a:t>
                      </a:r>
                      <a:r>
                        <a:rPr lang="en-US" sz="2000" baseline="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parle</a:t>
                      </a:r>
                      <a:r>
                        <a:rPr lang="en-US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US" sz="200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à</a:t>
                      </a:r>
                      <a:r>
                        <a:rPr lang="en-US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Marc </a:t>
                      </a:r>
                      <a:r>
                        <a:rPr lang="en-US" sz="200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</a:t>
                      </a:r>
                      <a:r>
                        <a:rPr lang="en-US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Rennes.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q"/>
                      </a:pPr>
                      <a:endParaRPr lang="en-US" sz="20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0390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858032"/>
            <a:ext cx="9720072" cy="1226799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Les </a:t>
            </a:r>
            <a:r>
              <a:rPr lang="en-US" sz="40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nombres</a:t>
            </a:r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Решите примеры:</a:t>
            </a:r>
            <a:endParaRPr lang="ru-RU" sz="18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2149268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5212879"/>
              </p:ext>
            </p:extLst>
          </p:nvPr>
        </p:nvGraphicFramePr>
        <p:xfrm>
          <a:off x="878316" y="2350093"/>
          <a:ext cx="9513370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95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19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819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8386">
                <a:tc>
                  <a:txBody>
                    <a:bodyPr/>
                    <a:lstStyle/>
                    <a:p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+</a:t>
                      </a:r>
                      <a:r>
                        <a:rPr lang="fr-FR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plus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- moins </a:t>
                      </a:r>
                      <a:endParaRPr lang="ru-RU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=</a:t>
                      </a:r>
                      <a:r>
                        <a:rPr lang="en-US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font </a:t>
                      </a:r>
                      <a:r>
                        <a:rPr lang="fr-FR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(faire)</a:t>
                      </a:r>
                      <a:endParaRPr lang="ru-RU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5960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13</a:t>
                      </a: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+ 1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=</a:t>
                      </a:r>
                      <a:endParaRPr lang="ru-RU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12 – 11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=</a:t>
                      </a:r>
                      <a:endParaRPr lang="ru-RU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16 – 13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=</a:t>
                      </a:r>
                      <a:endParaRPr lang="ru-RU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14 + 2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=</a:t>
                      </a:r>
                      <a:endParaRPr lang="ru-RU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 + 4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=</a:t>
                      </a:r>
                      <a:endParaRPr lang="ru-RU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18 – 6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=</a:t>
                      </a:r>
                      <a:endParaRPr lang="ru-RU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15 + 4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=</a:t>
                      </a:r>
                      <a:endParaRPr lang="ru-RU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11 + 9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=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10 – 6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=</a:t>
                      </a:r>
                      <a:endParaRPr lang="ru-RU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6 + 6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=</a:t>
                      </a:r>
                      <a:endParaRPr lang="ru-RU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15 – 5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=</a:t>
                      </a:r>
                      <a:endParaRPr lang="ru-RU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10 + 1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=</a:t>
                      </a:r>
                      <a:endParaRPr lang="ru-RU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13 – 11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=</a:t>
                      </a:r>
                      <a:endParaRPr lang="en-US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20 – 17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</a:rPr>
                        <a:t>=</a:t>
                      </a:r>
                      <a:endParaRPr lang="ru-RU" dirty="0" smtClean="0">
                        <a:solidFill>
                          <a:srgbClr val="002060"/>
                        </a:solidFill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12 + 6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</a:rPr>
                        <a:t>=</a:t>
                      </a:r>
                      <a:endParaRPr lang="ru-RU" dirty="0" smtClean="0">
                        <a:solidFill>
                          <a:srgbClr val="002060"/>
                        </a:solidFill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1 + 7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</a:rPr>
                        <a:t>=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13 + 2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</a:rPr>
                        <a:t>=</a:t>
                      </a:r>
                      <a:endParaRPr lang="ru-RU" dirty="0" smtClean="0">
                        <a:solidFill>
                          <a:srgbClr val="002060"/>
                        </a:solidFill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14 – 10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</a:rPr>
                        <a:t>=</a:t>
                      </a:r>
                      <a:endParaRPr lang="ru-RU" dirty="0" smtClean="0">
                        <a:solidFill>
                          <a:srgbClr val="002060"/>
                        </a:solidFill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8 – 5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</a:rPr>
                        <a:t> =</a:t>
                      </a:r>
                      <a:endParaRPr lang="ru-RU" dirty="0" smtClean="0">
                        <a:solidFill>
                          <a:srgbClr val="002060"/>
                        </a:solidFill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11 – 6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</a:rPr>
                        <a:t> =</a:t>
                      </a:r>
                      <a:endParaRPr lang="ru-RU" dirty="0" smtClean="0">
                        <a:solidFill>
                          <a:srgbClr val="002060"/>
                        </a:solidFill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9 + 4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</a:rPr>
                        <a:t>=</a:t>
                      </a:r>
                      <a:endParaRPr lang="ru-RU" dirty="0" smtClean="0">
                        <a:solidFill>
                          <a:srgbClr val="002060"/>
                        </a:solidFill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19 + 0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</a:rPr>
                        <a:t>=</a:t>
                      </a:r>
                      <a:endParaRPr lang="ru-RU" dirty="0" smtClean="0">
                        <a:solidFill>
                          <a:srgbClr val="002060"/>
                        </a:solidFill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20 – 3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</a:rPr>
                        <a:t>=</a:t>
                      </a:r>
                      <a:endParaRPr lang="ru-RU" dirty="0" smtClean="0">
                        <a:solidFill>
                          <a:srgbClr val="002060"/>
                        </a:solidFill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14 + 4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</a:rPr>
                        <a:t>=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3627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US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Les </a:t>
            </a:r>
            <a:r>
              <a:rPr lang="en-US" sz="4400" dirty="0" err="1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nombres</a:t>
            </a:r>
            <a: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18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2149268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5924845"/>
              </p:ext>
            </p:extLst>
          </p:nvPr>
        </p:nvGraphicFramePr>
        <p:xfrm>
          <a:off x="1072469" y="1772433"/>
          <a:ext cx="9513370" cy="4206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95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19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819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4363">
                <a:tc gridSpan="3">
                  <a:txBody>
                    <a:bodyPr/>
                    <a:lstStyle/>
                    <a:p>
                      <a:r>
                        <a:rPr lang="ru-RU" sz="1800" baseline="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Переведите. Следите за произношением числительных.</a:t>
                      </a:r>
                      <a:endParaRPr lang="fr-FR" baseline="0" dirty="0" smtClean="0">
                        <a:solidFill>
                          <a:schemeClr val="bg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168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 сумка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 платье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 школы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 университета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 пассажира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5 поездов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6 минут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6 упражнений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7 бизнесменов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 женщин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9 актёров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9 часов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10 телефонов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10 статей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11</a:t>
                      </a: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мужчин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12 мальчиков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13 машин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14 стран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15 городов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16 галстуков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17 домов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18 проектов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19 билетов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20 мест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2636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011852"/>
          </a:xfrm>
        </p:spPr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Dire l’heure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0325208"/>
              </p:ext>
            </p:extLst>
          </p:nvPr>
        </p:nvGraphicFramePr>
        <p:xfrm>
          <a:off x="1023938" y="1697038"/>
          <a:ext cx="9720262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9991">
                  <a:extLst>
                    <a:ext uri="{9D8B030D-6E8A-4147-A177-3AD203B41FA5}">
                      <a16:colId xmlns:a16="http://schemas.microsoft.com/office/drawing/2014/main" val="2786427305"/>
                    </a:ext>
                  </a:extLst>
                </a:gridCol>
                <a:gridCol w="7650271">
                  <a:extLst>
                    <a:ext uri="{9D8B030D-6E8A-4147-A177-3AD203B41FA5}">
                      <a16:colId xmlns:a16="http://schemas.microsoft.com/office/drawing/2014/main" val="286792506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est quelle</a:t>
                      </a:r>
                      <a:r>
                        <a:rPr lang="fr-FR" sz="20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heure?                    - Il est sept heures.</a:t>
                      </a:r>
                    </a:p>
                    <a:p>
                      <a:r>
                        <a:rPr lang="fr-FR" sz="20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Quelle heure est-il? </a:t>
                      </a:r>
                    </a:p>
                    <a:p>
                      <a:r>
                        <a:rPr lang="fr-FR" sz="20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À quelle heure partez-vous?    - Nous partons à huit heures.</a:t>
                      </a:r>
                    </a:p>
                    <a:p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45478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08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: 10</a:t>
                      </a:r>
                      <a:endParaRPr lang="ru-RU" sz="20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huit</a:t>
                      </a:r>
                      <a:r>
                        <a:rPr lang="fr-FR" sz="20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heures dix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373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07 : 50</a:t>
                      </a:r>
                      <a:endParaRPr lang="ru-RU" sz="20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huit heures </a:t>
                      </a:r>
                      <a:r>
                        <a:rPr lang="fr-FR" sz="2000" b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moins</a:t>
                      </a:r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dix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13886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09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: 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neuf heures </a:t>
                      </a:r>
                      <a:r>
                        <a:rPr lang="fr-FR" sz="20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et quart </a:t>
                      </a:r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/ neuf heures quinze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24427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09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: 30</a:t>
                      </a:r>
                      <a:endParaRPr lang="ru-RU" sz="20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neuf heures </a:t>
                      </a:r>
                      <a:r>
                        <a:rPr lang="fr-FR" sz="20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et demie</a:t>
                      </a:r>
                      <a:endParaRPr lang="ru-RU" sz="2000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65232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09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: 45</a:t>
                      </a:r>
                      <a:endParaRPr lang="ru-RU" sz="20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dix heures </a:t>
                      </a:r>
                      <a:r>
                        <a:rPr lang="fr-FR" sz="20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moins le quart</a:t>
                      </a:r>
                      <a:endParaRPr lang="ru-RU" sz="2000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20636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12 : 00</a:t>
                      </a:r>
                      <a:endParaRPr lang="ru-RU" sz="20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midi / douze heures</a:t>
                      </a: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7440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16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: 20</a:t>
                      </a:r>
                      <a:endParaRPr lang="ru-RU" sz="20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seize heures vingt / quatre heures vingt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19875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00</a:t>
                      </a:r>
                      <a:r>
                        <a:rPr lang="fr-FR" sz="2000" b="1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: 00 </a:t>
                      </a:r>
                      <a:endParaRPr lang="ru-RU" sz="20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minuit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6145351"/>
                  </a:ext>
                </a:extLst>
              </a:tr>
            </a:tbl>
          </a:graphicData>
        </a:graphic>
      </p:graphicFrame>
      <p:sp>
        <p:nvSpPr>
          <p:cNvPr id="5" name="Правая фигурная скобка 4"/>
          <p:cNvSpPr/>
          <p:nvPr/>
        </p:nvSpPr>
        <p:spPr>
          <a:xfrm>
            <a:off x="3782860" y="1835063"/>
            <a:ext cx="100208" cy="45093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авая фигурная скобка 5"/>
          <p:cNvSpPr/>
          <p:nvPr/>
        </p:nvSpPr>
        <p:spPr>
          <a:xfrm>
            <a:off x="3704572" y="1835062"/>
            <a:ext cx="156575" cy="450937"/>
          </a:xfrm>
          <a:prstGeom prst="rightBrac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9915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959350"/>
            <a:ext cx="7772400" cy="1463675"/>
          </a:xfrm>
        </p:spPr>
        <p:txBody>
          <a:bodyPr>
            <a:normAutofit/>
          </a:bodyPr>
          <a:lstStyle/>
          <a:p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br>
              <a:rPr lang="fr-FR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		</a:t>
            </a:r>
            <a:r>
              <a:rPr lang="fr-FR" sz="32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Il est quelle heure?</a:t>
            </a: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type="body" sz="half" idx="4294967295"/>
          </p:nvPr>
        </p:nvSpPr>
        <p:spPr>
          <a:xfrm>
            <a:off x="8991600" y="4959350"/>
            <a:ext cx="3200400" cy="14636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79" b="4957"/>
          <a:stretch/>
        </p:blipFill>
        <p:spPr>
          <a:xfrm>
            <a:off x="1468801" y="346229"/>
            <a:ext cx="7522799" cy="524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803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858033"/>
            <a:ext cx="9720072" cy="464740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Отрицание</a:t>
            </a:r>
            <a: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(доп. Упр.)</a:t>
            </a:r>
            <a:b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18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2149268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9342913"/>
              </p:ext>
            </p:extLst>
          </p:nvPr>
        </p:nvGraphicFramePr>
        <p:xfrm>
          <a:off x="878316" y="1722268"/>
          <a:ext cx="9513370" cy="4265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9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543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1041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Ответьте на вопросы отрицательно:</a:t>
                      </a:r>
                      <a:endParaRPr lang="fr-FR" baseline="0" dirty="0" smtClean="0">
                        <a:solidFill>
                          <a:schemeClr val="bg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391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y a un train à 8 heures?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avez une réunion?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fais un projet?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voulez une tarte?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aiment le sport?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y a un terrain de sport près de l’école?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avez des sacs noirs?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fr-FR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y a une piscine à l’université?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y a un jardin près de la mairie?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avez une voiture?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veux un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café?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y a des voyageurs à la gare?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avez des billets?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aimes les cravates?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51245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864296"/>
            <a:ext cx="9720072" cy="458477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Отрицание</a:t>
            </a:r>
            <a: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(доп. Упр.</a:t>
            </a:r>
            <a:r>
              <a:rPr lang="en-US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2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)</a:t>
            </a:r>
            <a:b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18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2149268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974340"/>
              </p:ext>
            </p:extLst>
          </p:nvPr>
        </p:nvGraphicFramePr>
        <p:xfrm>
          <a:off x="878316" y="1722268"/>
          <a:ext cx="9513370" cy="4265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9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543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1041">
                <a:tc gridSpan="2"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Ответьте на вопросы отрицательно:</a:t>
                      </a:r>
                      <a:endParaRPr lang="fr-FR" baseline="0" dirty="0" smtClean="0">
                        <a:solidFill>
                          <a:schemeClr val="bg1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391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 y a un TGV à 7 heures 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Vous avez un livre sur l’histoire 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 veux un chocolat chaud </a:t>
                      </a:r>
                      <a:r>
                        <a:rPr lang="fr-FR" sz="1800" i="1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(</a:t>
                      </a:r>
                      <a:r>
                        <a:rPr lang="ru-RU" sz="1800" i="1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горячий</a:t>
                      </a:r>
                      <a:r>
                        <a:rPr lang="fr-FR" sz="1800" i="1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)</a:t>
                      </a: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Vous voulez des crêpes 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Ils aiment l’opéra 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 y a un </a:t>
                      </a:r>
                      <a:r>
                        <a:rPr lang="en-US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parking</a:t>
                      </a: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près de l’école 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Vous avez des sacs bleus 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C’est un roman 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 y a une salle de sport à l’université 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 y a une piscine près de l’hôtel 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Vous avez un jardin 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Ils veulent des croissants 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 y a des voyageurs à la gare?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Vous avez des billets?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 aimes la peinture abstraite 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lvl="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 sont des poèmes 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57993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865304"/>
            <a:ext cx="9720072" cy="773251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Vouloir</a:t>
            </a:r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/ </a:t>
            </a:r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Pouvoir</a:t>
            </a:r>
            <a: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(доп. Упр.)</a:t>
            </a:r>
            <a:b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18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2149268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393465"/>
              </p:ext>
            </p:extLst>
          </p:nvPr>
        </p:nvGraphicFramePr>
        <p:xfrm>
          <a:off x="878316" y="1776828"/>
          <a:ext cx="10576736" cy="4334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94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82026">
                  <a:extLst>
                    <a:ext uri="{9D8B030D-6E8A-4147-A177-3AD203B41FA5}">
                      <a16:colId xmlns:a16="http://schemas.microsoft.com/office/drawing/2014/main" val="2723269604"/>
                    </a:ext>
                  </a:extLst>
                </a:gridCol>
              </a:tblGrid>
              <a:tr h="4710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1" kern="1200" dirty="0" smtClean="0">
                          <a:solidFill>
                            <a:schemeClr val="lt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Traduisez.</a:t>
                      </a:r>
                      <a:endParaRPr lang="ru-RU" sz="1800" b="1" kern="1200" dirty="0" smtClean="0">
                        <a:solidFill>
                          <a:schemeClr val="lt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kern="1200" dirty="0" smtClean="0">
                        <a:solidFill>
                          <a:schemeClr val="lt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391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Я хочу поехать в Париж.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Он хочет уехать в 7 часов.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Ты хочешь увидеть этот фильм.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Мы хотим обедать.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Они хотят открыть магазин.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Вы хотите поговорить с нами?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 startAt="7"/>
                      </a:pPr>
                      <a:r>
                        <a:rPr lang="ru-RU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Ты можешь быть серьезным.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 startAt="7"/>
                      </a:pPr>
                      <a:r>
                        <a:rPr lang="ru-RU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Они могут сделать эти упражнения.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 startAt="7"/>
                      </a:pPr>
                      <a:r>
                        <a:rPr lang="ru-RU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Я могу остаться дома.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 startAt="7"/>
                      </a:pPr>
                      <a:r>
                        <a:rPr lang="en-US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Он не может найти свой билет.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 startAt="7"/>
                      </a:pPr>
                      <a:r>
                        <a:rPr lang="en-US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Мы можем посмотреть телевизор.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 startAt="7"/>
                      </a:pPr>
                      <a:r>
                        <a:rPr lang="en-US" sz="2400" kern="120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400" kern="120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Вы </a:t>
                      </a:r>
                      <a:r>
                        <a:rPr lang="ru-RU" sz="24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можете работать в мэрии.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ru-RU" sz="24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3273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37557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Dire / Parler</a:t>
            </a:r>
            <a: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(доп. Упр.)</a:t>
            </a:r>
            <a:b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18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2149268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230258"/>
              </p:ext>
            </p:extLst>
          </p:nvPr>
        </p:nvGraphicFramePr>
        <p:xfrm>
          <a:off x="878316" y="1384065"/>
          <a:ext cx="10576736" cy="46772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76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71041">
                <a:tc>
                  <a:txBody>
                    <a:bodyPr/>
                    <a:lstStyle/>
                    <a:p>
                      <a:r>
                        <a:rPr lang="fr-FR" sz="1800" b="1" kern="1200" dirty="0" smtClean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Dire ou parler ? </a:t>
                      </a:r>
                      <a:endParaRPr lang="ru-RU" sz="1800" kern="1200" dirty="0" smtClean="0">
                        <a:solidFill>
                          <a:schemeClr val="bg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391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Mon ami _________________ de ses vacances.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Mon ami _______________ le nom de ce livre.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Vous _______________ de cet homme avec respect.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Le professeur _______________ à ses élèves de Balzac.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Que ______________ cette annonce ? Elle ____________ que le théâtre est fermé </a:t>
                      </a:r>
                      <a:r>
                        <a:rPr lang="fr-FR" sz="1800" i="1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(</a:t>
                      </a:r>
                      <a:r>
                        <a:rPr lang="ru-RU" sz="1800" i="1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закрыт</a:t>
                      </a:r>
                      <a:r>
                        <a:rPr lang="fr-FR" sz="1800" i="1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).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Qu’est-ce que vous ______________  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 ________________ de ses grands-parents. Qu’est-ce qu’il _______________ de ses grands-parents ?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 ne veut pas _________________ de ses problèmes.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Qu’est-ce que Claire _______________ de Marc ? Elle ______________ que c’est un homme sérieux.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80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Je ne peux pas _______________ ça à ma femme !</a:t>
                      </a:r>
                      <a:endParaRPr lang="ru-RU" sz="180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40047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399</TotalTime>
  <Words>1122</Words>
  <Application>Microsoft Office PowerPoint</Application>
  <PresentationFormat>Широкоэкранный</PresentationFormat>
  <Paragraphs>251</Paragraphs>
  <Slides>16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Calibri</vt:lpstr>
      <vt:lpstr>Segoe UI</vt:lpstr>
      <vt:lpstr>Tw Cen MT</vt:lpstr>
      <vt:lpstr>Tw Cen MT Condensed</vt:lpstr>
      <vt:lpstr>Verdana</vt:lpstr>
      <vt:lpstr>Wingdings</vt:lpstr>
      <vt:lpstr>Wingdings 3</vt:lpstr>
      <vt:lpstr>Интеграл</vt:lpstr>
      <vt:lpstr>Leçon 6</vt:lpstr>
      <vt:lpstr>Звуки и правила чтения</vt:lpstr>
      <vt:lpstr>Звуки и правила чтения</vt:lpstr>
      <vt:lpstr>Пропуск артикля</vt:lpstr>
      <vt:lpstr>Наречие y </vt:lpstr>
      <vt:lpstr>Il y a </vt:lpstr>
      <vt:lpstr>Ce - Ça</vt:lpstr>
      <vt:lpstr>Dire - parler</vt:lpstr>
      <vt:lpstr>Les nombres  Решите примеры:</vt:lpstr>
      <vt:lpstr> Les nombres  </vt:lpstr>
      <vt:lpstr>Dire l’heure</vt:lpstr>
      <vt:lpstr>      Il est quelle heure?</vt:lpstr>
      <vt:lpstr>  Отрицание (доп. Упр.)  </vt:lpstr>
      <vt:lpstr>  Отрицание (доп. Упр. 2)  </vt:lpstr>
      <vt:lpstr>  Vouloir / Pouvoir (доп. Упр.)  </vt:lpstr>
      <vt:lpstr>  Dire / Parler (доп. Упр.)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Leçons 1-2</dc:title>
  <dc:creator>guest</dc:creator>
  <cp:lastModifiedBy>Люда</cp:lastModifiedBy>
  <cp:revision>52</cp:revision>
  <dcterms:created xsi:type="dcterms:W3CDTF">2020-09-06T18:19:35Z</dcterms:created>
  <dcterms:modified xsi:type="dcterms:W3CDTF">2026-08-29T07:34:04Z</dcterms:modified>
</cp:coreProperties>
</file>