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9" r:id="rId3"/>
    <p:sldId id="262" r:id="rId4"/>
    <p:sldId id="263" r:id="rId5"/>
    <p:sldId id="265" r:id="rId6"/>
    <p:sldId id="266" r:id="rId7"/>
    <p:sldId id="264" r:id="rId8"/>
    <p:sldId id="267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62" d="100"/>
          <a:sy n="162" d="100"/>
        </p:scale>
        <p:origin x="21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32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990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396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926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</a:t>
            </a:r>
            <a:r>
              <a:rPr lang="en-US" dirty="0">
                <a:solidFill>
                  <a:srgbClr val="C00000"/>
                </a:solidFill>
              </a:rPr>
              <a:t>5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7" y="538385"/>
            <a:ext cx="9720072" cy="1161886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L.5 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Звуки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 правила чтения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1639608"/>
              </p:ext>
            </p:extLst>
          </p:nvPr>
        </p:nvGraphicFramePr>
        <p:xfrm>
          <a:off x="1023938" y="1570122"/>
          <a:ext cx="9720261" cy="468011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14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86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474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7041">
                <a:tc>
                  <a:txBody>
                    <a:bodyPr/>
                    <a:lstStyle/>
                    <a:p>
                      <a:r>
                        <a:rPr lang="ru-RU" dirty="0" smtClean="0"/>
                        <a:t>Звук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Буква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Пример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407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</a:t>
                      </a:r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ij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</a:t>
                      </a:r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</a:t>
                      </a:r>
                      <a:r>
                        <a:rPr lang="ru-RU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гласн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ru-RU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гласн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</a:t>
                      </a:r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</a:p>
                    <a:p>
                      <a:r>
                        <a:rPr lang="fr-FR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ill</a:t>
                      </a:r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</a:p>
                    <a:p>
                      <a:r>
                        <a:rPr lang="ru-RU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согласн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+ </a:t>
                      </a:r>
                      <a:r>
                        <a:rPr lang="fr-FR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ill</a:t>
                      </a:r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-ile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piano</a:t>
                      </a:r>
                    </a:p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appareil, détail</a:t>
                      </a:r>
                    </a:p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oreille, bataille 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Но!</a:t>
                      </a:r>
                      <a:r>
                        <a:rPr lang="ru-RU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mille, ville, tranquille</a:t>
                      </a:r>
                      <a:endParaRPr lang="fr-FR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grille</a:t>
                      </a:r>
                      <a:endParaRPr lang="ru-RU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facile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9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ɥ</a:t>
                      </a:r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</a:t>
                      </a:r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</a:t>
                      </a:r>
                      <a:r>
                        <a:rPr lang="ru-RU" baseline="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гласн</a:t>
                      </a:r>
                      <a:r>
                        <a:rPr lang="ru-RU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nuit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908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-er 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</a:t>
                      </a:r>
                      <a:r>
                        <a:rPr lang="ru-RU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окончании инфинитива, </a:t>
                      </a:r>
                      <a:endParaRPr lang="fr-FR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</a:t>
                      </a:r>
                      <a:r>
                        <a:rPr lang="ru-RU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суффиксе →  </a:t>
                      </a:r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parler, premier,</a:t>
                      </a:r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atelier</a:t>
                      </a:r>
                    </a:p>
                    <a:p>
                      <a:endParaRPr lang="fr-FR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Но!</a:t>
                      </a:r>
                      <a:r>
                        <a:rPr lang="ru-RU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mer, cher, fier, hiver, hier, fer 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 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читается в корне слов)</a:t>
                      </a:r>
                      <a:endParaRPr lang="fr-FR" sz="1400" b="0" dirty="0" smtClean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496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гласн</a:t>
                      </a:r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r>
                        <a:rPr lang="ru-RU" b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+</a:t>
                      </a:r>
                      <a:r>
                        <a:rPr lang="ru-RU" b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y</a:t>
                      </a:r>
                      <a:r>
                        <a:rPr lang="en-US" b="0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+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b="0" baseline="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гласн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ii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rayon 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rɛj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ɔ̃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voyage 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vwajaʒ</a:t>
                      </a:r>
                      <a:r>
                        <a:rPr lang="ru-RU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489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Указательные прилагательные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32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fr-FR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413451"/>
              </p:ext>
            </p:extLst>
          </p:nvPr>
        </p:nvGraphicFramePr>
        <p:xfrm>
          <a:off x="1256233" y="2452643"/>
          <a:ext cx="8903766" cy="2652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16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4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275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2090">
                <a:tc>
                  <a:txBody>
                    <a:bodyPr/>
                    <a:lstStyle/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Singulier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Pluriel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2090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</a:t>
                      </a:r>
                      <a:endParaRPr lang="ru-RU" sz="24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</a:t>
                      </a: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parc</a:t>
                      </a:r>
                    </a:p>
                    <a:p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cet</a:t>
                      </a: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u="sng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</a:t>
                      </a: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rticle, cet </a:t>
                      </a:r>
                      <a:r>
                        <a:rPr lang="fr-FR" sz="2400" u="sng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h</a:t>
                      </a: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omme</a:t>
                      </a:r>
                    </a:p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ces</a:t>
                      </a: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parcs</a:t>
                      </a:r>
                    </a:p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ces ͜ articles, ces ͜ hommes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2090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 </a:t>
                      </a:r>
                      <a:endParaRPr lang="ru-RU" sz="24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cette</a:t>
                      </a: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femme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ces femmes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9811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Притяжательные прилагательные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32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fr-FR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548045"/>
              </p:ext>
            </p:extLst>
          </p:nvPr>
        </p:nvGraphicFramePr>
        <p:xfrm>
          <a:off x="1256233" y="1956988"/>
          <a:ext cx="8903767" cy="3674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68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9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76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9004">
                <a:tc>
                  <a:txBody>
                    <a:bodyPr/>
                    <a:lstStyle/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Singulier</a:t>
                      </a:r>
                      <a:endParaRPr lang="ru-RU" sz="24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M                                    F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Pluriel</a:t>
                      </a:r>
                      <a:endParaRPr lang="ru-RU" sz="24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336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endParaRPr lang="ru-RU" sz="24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mon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ma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336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endParaRPr lang="ru-RU" sz="24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ton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ta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tes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336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il/elle</a:t>
                      </a:r>
                      <a:endParaRPr lang="ru-RU" sz="24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son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sa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ses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8336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sz="24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notre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336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sz="24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votre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821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ils/elles</a:t>
                      </a:r>
                      <a:endParaRPr lang="ru-RU" sz="24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leur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leurs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3110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Être - voir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278683"/>
              </p:ext>
            </p:extLst>
          </p:nvPr>
        </p:nvGraphicFramePr>
        <p:xfrm>
          <a:off x="1109709" y="1908699"/>
          <a:ext cx="10058400" cy="4128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0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69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37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l"/>
                      <a:r>
                        <a:rPr lang="fr-FR" sz="2800" baseline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Être – </a:t>
                      </a:r>
                      <a:r>
                        <a:rPr lang="ru-RU" sz="2800" baseline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быть</a:t>
                      </a:r>
                      <a:endParaRPr lang="ru-RU" sz="28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Voir – </a:t>
                      </a:r>
                      <a:r>
                        <a:rPr lang="ru-RU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видеть</a:t>
                      </a:r>
                      <a:endParaRPr lang="ru-RU" sz="28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suis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sommes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voi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voy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êt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ru-RU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voi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voy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3881">
                <a:tc>
                  <a:txBody>
                    <a:bodyPr/>
                    <a:lstStyle/>
                    <a:p>
                      <a:pPr algn="l"/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</a:t>
                      </a: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est</a:t>
                      </a:r>
                      <a:endParaRPr lang="fr-FR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sont</a:t>
                      </a:r>
                      <a:endParaRPr lang="ru-RU" sz="24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r>
                        <a:rPr lang="ru-RU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voi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</a:t>
                      </a: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/Elles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voi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9665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ouvrir - sortir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970096"/>
              </p:ext>
            </p:extLst>
          </p:nvPr>
        </p:nvGraphicFramePr>
        <p:xfrm>
          <a:off x="999682" y="1917245"/>
          <a:ext cx="10264743" cy="4128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1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9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06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776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1412">
                <a:tc gridSpan="2">
                  <a:txBody>
                    <a:bodyPr/>
                    <a:lstStyle/>
                    <a:p>
                      <a:pPr algn="l"/>
                      <a:r>
                        <a:rPr lang="fr-FR" sz="2800" baseline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Ouvrir – </a:t>
                      </a:r>
                      <a:r>
                        <a:rPr lang="ru-RU" sz="2800" baseline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открывать</a:t>
                      </a:r>
                      <a:endParaRPr lang="ru-RU" sz="28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Sortir – </a:t>
                      </a:r>
                      <a:r>
                        <a:rPr lang="ru-RU" sz="280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выходить;</a:t>
                      </a:r>
                      <a:r>
                        <a:rPr lang="ru-RU" sz="2800" baseline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вынимать</a:t>
                      </a:r>
                      <a:endParaRPr lang="ru-RU" sz="28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algn="l"/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ouvr</a:t>
                      </a:r>
                      <a:r>
                        <a:rPr lang="fr-FR" sz="2400" b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ouvr</a:t>
                      </a:r>
                      <a:r>
                        <a:rPr lang="fr-FR" sz="2400" b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sor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sort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4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ouvr</a:t>
                      </a:r>
                      <a:r>
                        <a:rPr lang="fr-FR" sz="2400" b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</a:t>
                      </a:r>
                      <a:endParaRPr lang="ru-RU" sz="2400" b="1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ouvr</a:t>
                      </a:r>
                      <a:r>
                        <a:rPr lang="fr-FR" sz="2400" b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ru-RU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sor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sort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38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</a:t>
                      </a: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ouvr</a:t>
                      </a:r>
                      <a:r>
                        <a:rPr lang="fr-FR" sz="2400" b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ru-RU" sz="2400" b="1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fr-FR" sz="24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/Elles </a:t>
                      </a:r>
                      <a:r>
                        <a:rPr lang="fr-FR" sz="24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ouvr</a:t>
                      </a:r>
                      <a:r>
                        <a:rPr lang="fr-FR" sz="2400" b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4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r>
                        <a:rPr lang="ru-RU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sor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</a:t>
                      </a:r>
                      <a:r>
                        <a:rPr lang="fr-FR" sz="24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/Elles</a:t>
                      </a:r>
                      <a:r>
                        <a:rPr lang="fr-FR" sz="24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sort</a:t>
                      </a:r>
                      <a:r>
                        <a:rPr lang="fr-FR" sz="2400" b="1" baseline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9392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4759" y="861306"/>
            <a:ext cx="9949441" cy="401156"/>
          </a:xfrm>
        </p:spPr>
        <p:txBody>
          <a:bodyPr>
            <a:normAutofit fontScale="90000"/>
          </a:bodyPr>
          <a:lstStyle/>
          <a:p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Révisez les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adjectifs 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5551" y="1321454"/>
            <a:ext cx="10579693" cy="4675239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16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1. </a:t>
            </a:r>
            <a:r>
              <a:rPr lang="ru-RU" sz="16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Поставьте </a:t>
            </a:r>
            <a:r>
              <a:rPr lang="ru-RU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прилагательные до или после существительного в правильной форме.</a:t>
            </a:r>
            <a:endParaRPr lang="ru-RU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14000"/>
              </a:lnSpc>
              <a:buNone/>
            </a:pPr>
            <a:endParaRPr lang="fr-FR" sz="1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776688"/>
              </p:ext>
            </p:extLst>
          </p:nvPr>
        </p:nvGraphicFramePr>
        <p:xfrm>
          <a:off x="1004677" y="1717943"/>
          <a:ext cx="10080210" cy="2299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65470">
                  <a:extLst>
                    <a:ext uri="{9D8B030D-6E8A-4147-A177-3AD203B41FA5}">
                      <a16:colId xmlns:a16="http://schemas.microsoft.com/office/drawing/2014/main" val="703805420"/>
                    </a:ext>
                  </a:extLst>
                </a:gridCol>
                <a:gridCol w="5114740">
                  <a:extLst>
                    <a:ext uri="{9D8B030D-6E8A-4147-A177-3AD203B41FA5}">
                      <a16:colId xmlns:a16="http://schemas.microsoft.com/office/drawing/2014/main" val="472392906"/>
                    </a:ext>
                  </a:extLst>
                </a:gridCol>
              </a:tblGrid>
              <a:tr h="2299518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bizarre – un ______________ garçon 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vieux – une ______________ histoire 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petit – une ______________ fenêtre  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sérieux – une ______________ femme 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cher – une ______________ veste _________________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bon – une ______________ soupe ________________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jeune – un ______________ homme 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beau – une ______________ cathédrale 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sportif – une ______________ fille ________________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mauvais – une ______________ pièce 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joli – une ______________ robe ___________________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difficile – un ______________ exercice 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nouveau – une ______________ maison 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grand – une ______________ gare ________________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186218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827750"/>
              </p:ext>
            </p:extLst>
          </p:nvPr>
        </p:nvGraphicFramePr>
        <p:xfrm>
          <a:off x="1004677" y="4188750"/>
          <a:ext cx="10080210" cy="1751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77269">
                  <a:extLst>
                    <a:ext uri="{9D8B030D-6E8A-4147-A177-3AD203B41FA5}">
                      <a16:colId xmlns:a16="http://schemas.microsoft.com/office/drawing/2014/main" val="1971009755"/>
                    </a:ext>
                  </a:extLst>
                </a:gridCol>
                <a:gridCol w="5102941">
                  <a:extLst>
                    <a:ext uri="{9D8B030D-6E8A-4147-A177-3AD203B41FA5}">
                      <a16:colId xmlns:a16="http://schemas.microsoft.com/office/drawing/2014/main" val="469226408"/>
                    </a:ext>
                  </a:extLst>
                </a:gridCol>
              </a:tblGrid>
              <a:tr h="368140">
                <a:tc gridSpan="2">
                  <a:txBody>
                    <a:bodyPr/>
                    <a:lstStyle/>
                    <a:p>
                      <a:pPr marL="0" lvl="0" indent="0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2.</a:t>
                      </a:r>
                      <a:r>
                        <a:rPr lang="en-US" sz="1600" b="1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600" b="1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Переведите.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lvl="0" indent="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endParaRPr lang="ru-RU" sz="18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5277928"/>
                  </a:ext>
                </a:extLst>
              </a:tr>
              <a:tr h="138376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ваш кошелёк. 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</a:t>
                      </a: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не ваш 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кошелёк</a:t>
                      </a: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marL="342900" lvl="0" indent="-342900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наш дом. 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</a:t>
                      </a: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не наш дом.</a:t>
                      </a:r>
                    </a:p>
                    <a:p>
                      <a:pPr marL="342900" lvl="0" indent="-342900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ваши документы. 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</a:t>
                      </a: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не ваши документы.</a:t>
                      </a:r>
                    </a:p>
                    <a:p>
                      <a:pPr marL="342900" lvl="0" indent="-342900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наши билеты. 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</a:t>
                      </a:r>
                      <a:r>
                        <a:rPr lang="ru-RU" sz="16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не наши билеты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en-US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4.</a:t>
                      </a:r>
                      <a:r>
                        <a:rPr lang="en-US" sz="1600" b="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их идея. Это не их идея.</a:t>
                      </a:r>
                    </a:p>
                    <a:p>
                      <a:pPr marL="0" lvl="0" indent="0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en-US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5.</a:t>
                      </a:r>
                      <a:r>
                        <a:rPr lang="en-US" sz="1600" b="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 их сын. Это не их сын.</a:t>
                      </a:r>
                    </a:p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</a:tabLst>
                      </a:pPr>
                      <a:r>
                        <a:rPr lang="en-US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</a:t>
                      </a: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этот ключ, этот карман, эта статья, эта сумка</a:t>
                      </a:r>
                      <a:endParaRPr lang="ru-RU" sz="16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6108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283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4759" y="585216"/>
            <a:ext cx="9949441" cy="901752"/>
          </a:xfrm>
        </p:spPr>
        <p:txBody>
          <a:bodyPr>
            <a:normAutofit/>
          </a:bodyPr>
          <a:lstStyle/>
          <a:p>
            <a:r>
              <a:rPr lang="fr-FR" sz="28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Révisez les verbes </a:t>
            </a:r>
            <a:endParaRPr lang="ru-RU" sz="280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4759" y="1350236"/>
            <a:ext cx="10579693" cy="495912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fr-FR" sz="16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Traduisez les séries :</a:t>
            </a:r>
          </a:p>
          <a:p>
            <a:pPr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18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être</a:t>
            </a:r>
            <a:r>
              <a:rPr lang="ru-RU" sz="18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 я очень рад; ты грустишь; он красивый; она старая, мы молодые; вы старые; они хорошие; они плохие</a:t>
            </a:r>
          </a:p>
          <a:p>
            <a:pPr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18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ouvrir</a:t>
            </a:r>
            <a:r>
              <a:rPr lang="fr-FR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: </a:t>
            </a: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я открываю свою новую сумку; она открывает свой кошелёк; мы открываем свои чемоданы; вы открываете окно; они открывают свой магазин </a:t>
            </a:r>
            <a:r>
              <a:rPr lang="fr-FR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(boutique, f)</a:t>
            </a:r>
          </a:p>
          <a:p>
            <a:pPr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18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voir</a:t>
            </a:r>
            <a:r>
              <a:rPr lang="fr-FR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: </a:t>
            </a: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я вижу своего коллегу; ты видишь своих сестёр; она видит их шефа; мы видим нашего мэра; вы видите свою маму; они видят своих друзей</a:t>
            </a:r>
          </a:p>
          <a:p>
            <a:pPr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8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sortir</a:t>
            </a:r>
            <a:r>
              <a:rPr lang="en-US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 </a:t>
            </a: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я достаю свой ключ; ты достаёшь свой мобильный телефон; он вынимает свои галстуки; мы достаём свои документы; вы достаёте свои рубашки; они достают свои платья</a:t>
            </a:r>
          </a:p>
          <a:p>
            <a:pPr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18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avoir</a:t>
            </a:r>
            <a:r>
              <a:rPr lang="fr-FR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: </a:t>
            </a: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 меня новая идея; у тебя вкусный пирог; у него плохой день; у нас старый дом; у вас маленький чемодан; у них молодая мама</a:t>
            </a:r>
          </a:p>
          <a:p>
            <a:pPr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18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faire</a:t>
            </a:r>
            <a:r>
              <a:rPr lang="fr-FR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: </a:t>
            </a:r>
            <a:r>
              <a:rPr lang="ru-RU" sz="18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я шью платья; ты делаешь салаты; мы делаем пироги; вы делаете блины; они пекут багеты  </a:t>
            </a:r>
            <a:endParaRPr lang="fr-FR" sz="180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6112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286</TotalTime>
  <Words>620</Words>
  <Application>Microsoft Office PowerPoint</Application>
  <PresentationFormat>Широкоэкранный</PresentationFormat>
  <Paragraphs>144</Paragraphs>
  <Slides>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Calibri</vt:lpstr>
      <vt:lpstr>Segoe UI</vt:lpstr>
      <vt:lpstr>Tw Cen MT</vt:lpstr>
      <vt:lpstr>Tw Cen MT Condensed</vt:lpstr>
      <vt:lpstr>Wingdings</vt:lpstr>
      <vt:lpstr>Wingdings 3</vt:lpstr>
      <vt:lpstr>Интеграл</vt:lpstr>
      <vt:lpstr>Leçon 5</vt:lpstr>
      <vt:lpstr>L.5 Звуки и правила чтения</vt:lpstr>
      <vt:lpstr>Указательные прилагательные</vt:lpstr>
      <vt:lpstr>Притяжательные прилагательные</vt:lpstr>
      <vt:lpstr>Être - voir</vt:lpstr>
      <vt:lpstr>ouvrir - sortir</vt:lpstr>
      <vt:lpstr>Révisez les adjectifs </vt:lpstr>
      <vt:lpstr>Révisez les verbes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36</cp:revision>
  <dcterms:created xsi:type="dcterms:W3CDTF">2020-09-06T18:19:35Z</dcterms:created>
  <dcterms:modified xsi:type="dcterms:W3CDTF">2026-08-29T07:29:07Z</dcterms:modified>
</cp:coreProperties>
</file>