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6" r:id="rId3"/>
    <p:sldId id="263" r:id="rId4"/>
    <p:sldId id="262" r:id="rId5"/>
    <p:sldId id="264" r:id="rId6"/>
    <p:sldId id="265" r:id="rId7"/>
    <p:sldId id="267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127" d="100"/>
          <a:sy n="127" d="100"/>
        </p:scale>
        <p:origin x="259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846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32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</a:t>
            </a:r>
            <a:r>
              <a:rPr lang="en-US" dirty="0" smtClean="0">
                <a:solidFill>
                  <a:srgbClr val="C00000"/>
                </a:solidFill>
              </a:rPr>
              <a:t>4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avoir</a:t>
            </a:r>
            <a:r>
              <a:rPr lang="fr-FR" sz="40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- faire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15976"/>
              </p:ext>
            </p:extLst>
          </p:nvPr>
        </p:nvGraphicFramePr>
        <p:xfrm>
          <a:off x="1109709" y="1908699"/>
          <a:ext cx="10058400" cy="4128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7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0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37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l"/>
                      <a:r>
                        <a:rPr lang="fr-FR" sz="2800" baseline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Avoir – </a:t>
                      </a:r>
                      <a:r>
                        <a:rPr lang="ru-RU" sz="2800" baseline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иметь</a:t>
                      </a:r>
                      <a:endParaRPr lang="ru-RU" sz="28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Faire – </a:t>
                      </a:r>
                      <a:r>
                        <a:rPr lang="ru-RU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делать</a:t>
                      </a:r>
                      <a:endParaRPr lang="ru-RU" sz="28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ai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avons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fais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faisons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as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avez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ru-RU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fais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fait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3881">
                <a:tc>
                  <a:txBody>
                    <a:bodyPr/>
                    <a:lstStyle/>
                    <a:p>
                      <a:pPr algn="l"/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</a:t>
                      </a: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</a:t>
                      </a:r>
                      <a:endParaRPr lang="fr-FR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ont</a:t>
                      </a:r>
                      <a:endParaRPr lang="ru-RU" sz="24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r>
                        <a:rPr lang="ru-RU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fait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</a:t>
                      </a: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font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3048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9" y="585456"/>
            <a:ext cx="9720072" cy="1499616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Est-ce que?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aimes le chocolat. →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Est-ce que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aimes le chocolat?</a:t>
            </a:r>
          </a:p>
          <a:p>
            <a:pPr marL="0" indent="0">
              <a:buNone/>
            </a:pPr>
            <a:endParaRPr lang="fr-FR" sz="2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habites où? Où habites-tu? → Où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est-ce que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habites?</a:t>
            </a:r>
          </a:p>
          <a:p>
            <a:pPr marL="0" indent="0">
              <a:buNone/>
            </a:pPr>
            <a:endParaRPr lang="fr-FR" sz="2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Qu’est-ce que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fais? = que + </a:t>
            </a:r>
            <a:r>
              <a:rPr lang="fr-FR" sz="2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est-ce que</a:t>
            </a:r>
          </a:p>
          <a:p>
            <a:pPr marL="0" indent="0">
              <a:buNone/>
            </a:pPr>
            <a:endParaRPr lang="fr-FR" sz="28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Qu’est-ce </a:t>
            </a:r>
            <a:r>
              <a:rPr lang="fr-FR" sz="28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qu’il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cherche? Est-ce </a:t>
            </a:r>
            <a:r>
              <a:rPr lang="fr-FR" sz="28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qu’elle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part?</a:t>
            </a:r>
          </a:p>
          <a:p>
            <a:pPr marL="0" indent="0">
              <a:buNone/>
            </a:pPr>
            <a:endParaRPr lang="fr-FR" sz="28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4819828" y="1979386"/>
            <a:ext cx="4460905" cy="206150"/>
          </a:xfrm>
          <a:custGeom>
            <a:avLst/>
            <a:gdLst>
              <a:gd name="connsiteX0" fmla="*/ 0 w 4460905"/>
              <a:gd name="connsiteY0" fmla="*/ 162472 h 206150"/>
              <a:gd name="connsiteX1" fmla="*/ 974221 w 4460905"/>
              <a:gd name="connsiteY1" fmla="*/ 153926 h 206150"/>
              <a:gd name="connsiteX2" fmla="*/ 1401511 w 4460905"/>
              <a:gd name="connsiteY2" fmla="*/ 102 h 206150"/>
              <a:gd name="connsiteX3" fmla="*/ 1768980 w 4460905"/>
              <a:gd name="connsiteY3" fmla="*/ 179564 h 206150"/>
              <a:gd name="connsiteX4" fmla="*/ 2521010 w 4460905"/>
              <a:gd name="connsiteY4" fmla="*/ 205201 h 206150"/>
              <a:gd name="connsiteX5" fmla="*/ 2521010 w 4460905"/>
              <a:gd name="connsiteY5" fmla="*/ 205201 h 206150"/>
              <a:gd name="connsiteX6" fmla="*/ 4460905 w 4460905"/>
              <a:gd name="connsiteY6" fmla="*/ 196655 h 20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60905" h="206150">
                <a:moveTo>
                  <a:pt x="0" y="162472"/>
                </a:moveTo>
                <a:cubicBezTo>
                  <a:pt x="370318" y="171730"/>
                  <a:pt x="740636" y="180988"/>
                  <a:pt x="974221" y="153926"/>
                </a:cubicBezTo>
                <a:cubicBezTo>
                  <a:pt x="1207806" y="126864"/>
                  <a:pt x="1269051" y="-4171"/>
                  <a:pt x="1401511" y="102"/>
                </a:cubicBezTo>
                <a:cubicBezTo>
                  <a:pt x="1533971" y="4375"/>
                  <a:pt x="1582397" y="145381"/>
                  <a:pt x="1768980" y="179564"/>
                </a:cubicBezTo>
                <a:cubicBezTo>
                  <a:pt x="1955563" y="213747"/>
                  <a:pt x="2521010" y="205201"/>
                  <a:pt x="2521010" y="205201"/>
                </a:cubicBezTo>
                <a:lnTo>
                  <a:pt x="2521010" y="205201"/>
                </a:lnTo>
                <a:lnTo>
                  <a:pt x="4460905" y="196655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454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Ж.Р. Прилагательных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97242"/>
            <a:ext cx="9720073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jeun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</a:t>
            </a:r>
            <a:r>
              <a:rPr lang="fr-FR" sz="28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magnifiq</a:t>
            </a:r>
            <a:r>
              <a:rPr lang="fr-FR" sz="2800" dirty="0" smtClean="0">
                <a:latin typeface="Segoe UI" panose="020B0502040204020203" pitchFamily="34" charset="0"/>
                <a:cs typeface="Segoe UI" panose="020B0502040204020203" pitchFamily="34" charset="0"/>
              </a:rPr>
              <a:t>u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</a:t>
            </a:r>
            <a:r>
              <a:rPr lang="fr-FR" sz="28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– </a:t>
            </a:r>
            <a:r>
              <a:rPr lang="ru-RU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м. и ж. род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banal → banal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8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petit → peti</a:t>
            </a:r>
            <a:r>
              <a:rPr lang="fr-FR" sz="28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8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nerv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eux</a:t>
            </a:r>
            <a:r>
              <a:rPr lang="fr-FR" sz="28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→ nerv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euse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8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premi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er</a:t>
            </a:r>
            <a:r>
              <a:rPr lang="fr-FR" sz="28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→ premi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ère</a:t>
            </a:r>
            <a:r>
              <a:rPr lang="fr-FR" sz="28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8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sporti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</a:t>
            </a:r>
            <a:r>
              <a:rPr lang="fr-FR" sz="28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→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sporti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ve</a:t>
            </a:r>
            <a:endParaRPr lang="ru-RU" sz="28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nouveau – nouvelle, beau – belle </a:t>
            </a:r>
            <a:endParaRPr lang="fr-FR" sz="28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fr-FR" sz="32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fr-FR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811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Место прилагательных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ville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calme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ville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magnifique</a:t>
            </a:r>
            <a:endParaRPr lang="en-US" sz="3200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sz="3200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petite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ville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belle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ville</a:t>
            </a:r>
            <a:endParaRPr lang="en-US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belle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veste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</a:t>
            </a: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laire</a:t>
            </a:r>
            <a:endParaRPr lang="en-US" sz="3200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belle petite 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valise</a:t>
            </a:r>
            <a:endParaRPr lang="en-US" sz="32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486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9" y="585456"/>
            <a:ext cx="9720072" cy="149961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Артикли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28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651375"/>
              </p:ext>
            </p:extLst>
          </p:nvPr>
        </p:nvGraphicFramePr>
        <p:xfrm>
          <a:off x="1024128" y="1666430"/>
          <a:ext cx="10196500" cy="4775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3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31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4660">
                <a:tc>
                  <a:txBody>
                    <a:bodyPr/>
                    <a:lstStyle/>
                    <a:p>
                      <a:r>
                        <a:rPr lang="ru-RU" dirty="0" smtClean="0"/>
                        <a:t>Неопределённый </a:t>
                      </a:r>
                      <a:r>
                        <a:rPr lang="fr-FR" dirty="0" smtClean="0"/>
                        <a:t>(un, une, des)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Определённый</a:t>
                      </a:r>
                      <a:r>
                        <a:rPr lang="fr-FR" dirty="0" smtClean="0"/>
                        <a:t> (le, la, les)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665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’est </a:t>
                      </a:r>
                      <a:r>
                        <a:rPr lang="fr-FR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une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femme.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vois </a:t>
                      </a:r>
                      <a:r>
                        <a:rPr lang="fr-FR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une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cathédrale.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J’ai </a:t>
                      </a:r>
                      <a:r>
                        <a:rPr lang="fr-FR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une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sœur. 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C’est </a:t>
                      </a:r>
                      <a:r>
                        <a:rPr lang="fr-FR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femme </a:t>
                      </a:r>
                      <a:r>
                        <a:rPr lang="fr-FR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Thomas.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vois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cathédrale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Chartres.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sœur de Fabrice est belle.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0655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cherche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u="wavy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petite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valise.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regarde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u="wavy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beau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paysage.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Où est </a:t>
                      </a:r>
                      <a:r>
                        <a:rPr lang="fr-FR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valise? (=ma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valise)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Regarde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paysage! (=ce paysage)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0655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allons à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gare, à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l’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aéroport, à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l’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école, à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mairie.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Fermez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fenêtre et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porte! 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6651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chocolat est bon!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endParaRPr lang="fr-FR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Les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petits </a:t>
                      </a:r>
                      <a:r>
                        <a:rPr lang="fr-FR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aiment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chocolat. (=tous les petits)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</a:t>
                      </a:r>
                      <a:r>
                        <a:rPr lang="fr-FR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adorent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pizza. Ils </a:t>
                      </a:r>
                      <a:r>
                        <a:rPr lang="fr-FR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détestent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les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brocolis.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6024">
                <a:tc gridSpan="2"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Comparez!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</a:p>
                    <a:p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connais </a:t>
                      </a:r>
                      <a:r>
                        <a:rPr lang="fr-FR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hôtel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à Nice?                ≠        Tu connais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l’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hôtel «</a:t>
                      </a:r>
                      <a:r>
                        <a:rPr lang="fr-FR" baseline="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Negresco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»? </a:t>
                      </a:r>
                    </a:p>
                    <a:p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cherche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roman de F. Sagan.      ≠         Je cherche </a:t>
                      </a:r>
                      <a:r>
                        <a:rPr lang="fr-FR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roman «Bonjour, tristesse ». 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9225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1136590"/>
            <a:ext cx="9720072" cy="367469"/>
          </a:xfrm>
        </p:spPr>
        <p:txBody>
          <a:bodyPr>
            <a:no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</a:t>
            </a:r>
            <a:r>
              <a:rPr lang="fr-FR" sz="40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évisez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la leçon 4</a:t>
            </a:r>
            <a:b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4624202"/>
              </p:ext>
            </p:extLst>
          </p:nvPr>
        </p:nvGraphicFramePr>
        <p:xfrm>
          <a:off x="1023938" y="1632247"/>
          <a:ext cx="9720262" cy="44032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359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0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1312">
                <a:tc>
                  <a:txBody>
                    <a:bodyPr/>
                    <a:lstStyle/>
                    <a:p>
                      <a:r>
                        <a:rPr lang="fr-FR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Traduisez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4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Звонит мобильный телефон Марка.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Вы ужинаете в 7 часов? – Да, мы ужинаем в 7 часов.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Что вы желаете?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Что они любят?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Где вы живёте?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не любит чёрные галстуки.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У нас есть пирог на ужин.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У неё есть красивое платье на праздник.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Я вижу молодую женщину.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Вы уезжаете? – Да, мы уезжаем. Хорошего дня!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Что вы делаете? – Мы делаем упражнения.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У них три 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(trois) 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сына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Они делают кофе.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sz="1800" baseline="0" dirty="0" smtClean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хорошая идея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плохая новость </a:t>
                      </a:r>
                      <a:r>
                        <a:rPr lang="fr-FR" sz="1800" i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(nouvelle, f)</a:t>
                      </a:r>
                      <a:endParaRPr lang="ru-RU" sz="1800" i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её прекрасная жизнь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мой маленький сюрприз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твоя новая рубашка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мой вкусный обед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твой новый телефон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его плохой вкус </a:t>
                      </a:r>
                      <a:r>
                        <a:rPr lang="fr-FR" sz="1800" i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(goût, m)</a:t>
                      </a:r>
                      <a:endParaRPr lang="ru-RU" sz="1800" i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активная мама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дорогой пиджак</a:t>
                      </a:r>
                      <a:endParaRPr lang="fr-FR" sz="1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нервная дама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sz="1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98567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239</TotalTime>
  <Words>468</Words>
  <Application>Microsoft Office PowerPoint</Application>
  <PresentationFormat>Широкоэкранный</PresentationFormat>
  <Paragraphs>92</Paragraphs>
  <Slides>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Calibri</vt:lpstr>
      <vt:lpstr>Segoe UI</vt:lpstr>
      <vt:lpstr>Tw Cen MT</vt:lpstr>
      <vt:lpstr>Tw Cen MT Condensed</vt:lpstr>
      <vt:lpstr>Wingdings</vt:lpstr>
      <vt:lpstr>Wingdings 3</vt:lpstr>
      <vt:lpstr>Интеграл</vt:lpstr>
      <vt:lpstr>Leçon 4</vt:lpstr>
      <vt:lpstr>avoir - faire</vt:lpstr>
      <vt:lpstr>Est-ce que?</vt:lpstr>
      <vt:lpstr>Ж.Р. Прилагательных</vt:lpstr>
      <vt:lpstr>Место прилагательных</vt:lpstr>
      <vt:lpstr>Артикли</vt:lpstr>
      <vt:lpstr>Révisez la leçon 4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31</cp:revision>
  <dcterms:created xsi:type="dcterms:W3CDTF">2020-09-06T18:19:35Z</dcterms:created>
  <dcterms:modified xsi:type="dcterms:W3CDTF">2025-08-28T11:29:42Z</dcterms:modified>
</cp:coreProperties>
</file>