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74" r:id="rId3"/>
    <p:sldId id="271" r:id="rId4"/>
    <p:sldId id="275" r:id="rId5"/>
    <p:sldId id="273" r:id="rId6"/>
    <p:sldId id="267" r:id="rId7"/>
    <p:sldId id="276" r:id="rId8"/>
    <p:sldId id="278" r:id="rId9"/>
    <p:sldId id="279" r:id="rId10"/>
    <p:sldId id="277" r:id="rId11"/>
    <p:sldId id="280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6287" autoAdjust="0"/>
  </p:normalViewPr>
  <p:slideViewPr>
    <p:cSldViewPr snapToGrid="0">
      <p:cViewPr varScale="1">
        <p:scale>
          <a:sx n="156" d="100"/>
          <a:sy n="156" d="100"/>
        </p:scale>
        <p:origin x="456" y="150"/>
      </p:cViewPr>
      <p:guideLst/>
    </p:cSldViewPr>
  </p:slideViewPr>
  <p:outlineViewPr>
    <p:cViewPr>
      <p:scale>
        <a:sx n="33" d="100"/>
        <a:sy n="33" d="100"/>
      </p:scale>
      <p:origin x="0" y="-10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3078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E4DF66-9E3B-4D62-A7B6-076AB03D735F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9E7101-2BCD-46DD-A8B9-5BF8E09676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86814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67863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10228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27878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60979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63560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4830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01536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22195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04111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5449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172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3072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5400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134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0993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5218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2827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2330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9456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8450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EE6D0584-5F68-479E-95FB-9E6AC790EF83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9717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C00000"/>
                </a:solidFill>
              </a:rPr>
              <a:t>Leçon 13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Accent français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84578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Dire l</a:t>
            </a:r>
            <a:r>
              <a:rPr lang="fr-FR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’année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18933814"/>
              </p:ext>
            </p:extLst>
          </p:nvPr>
        </p:nvGraphicFramePr>
        <p:xfrm>
          <a:off x="1023938" y="1917577"/>
          <a:ext cx="9720262" cy="412811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97202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38029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fr-FR" sz="28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En quelle année… ? </a:t>
                      </a:r>
                      <a:endParaRPr lang="fr-FR" sz="2800" baseline="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fr-FR" sz="28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êtes né(e) en quelle année? – Je suis né(e) en… 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7826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fr-FR" sz="2800" b="1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En</a:t>
                      </a:r>
                      <a:r>
                        <a:rPr lang="fr-FR" sz="28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1995 – en </a:t>
                      </a:r>
                      <a:r>
                        <a:rPr lang="fr-FR" sz="28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mille</a:t>
                      </a:r>
                      <a:r>
                        <a:rPr lang="fr-FR" sz="28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neuf </a:t>
                      </a:r>
                      <a:r>
                        <a:rPr lang="fr-FR" sz="28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cent</a:t>
                      </a:r>
                      <a:r>
                        <a:rPr lang="fr-FR" sz="28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quatre-vingt-quinze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fr-FR" sz="28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En 2020</a:t>
                      </a:r>
                      <a:r>
                        <a:rPr lang="fr-FR" sz="2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– en deux mille vingt</a:t>
                      </a:r>
                      <a:endParaRPr lang="ru-RU" sz="2800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fr-FR" sz="2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En décembre </a:t>
                      </a:r>
                      <a:r>
                        <a:rPr lang="fr-FR" sz="2800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_</a:t>
                      </a:r>
                      <a:r>
                        <a:rPr lang="fr-FR" sz="2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2020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fr-FR" sz="2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Le 19 décembre </a:t>
                      </a:r>
                      <a:r>
                        <a:rPr lang="fr-FR" sz="2800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_ </a:t>
                      </a:r>
                      <a:r>
                        <a:rPr lang="fr-FR" sz="2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2020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32915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0"/>
            <a:ext cx="9720072" cy="2084832"/>
          </a:xfrm>
        </p:spPr>
        <p:txBody>
          <a:bodyPr>
            <a:normAutofit/>
          </a:bodyPr>
          <a:lstStyle/>
          <a:p>
            <a:r>
              <a:rPr lang="fr-FR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Passé composé </a:t>
            </a:r>
            <a:r>
              <a:rPr lang="ru-RU" sz="2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с глаголом</a:t>
            </a:r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être</a:t>
            </a:r>
            <a:endParaRPr lang="ru-RU" sz="36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8586" y="2149268"/>
            <a:ext cx="10196046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5199532"/>
              </p:ext>
            </p:extLst>
          </p:nvPr>
        </p:nvGraphicFramePr>
        <p:xfrm>
          <a:off x="1024128" y="1447061"/>
          <a:ext cx="10436944" cy="49892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369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27018">
                <a:tc>
                  <a:txBody>
                    <a:bodyPr/>
                    <a:lstStyle/>
                    <a:p>
                      <a:pPr algn="ctr"/>
                      <a:r>
                        <a:rPr lang="fr-FR" sz="24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être + participe passé </a:t>
                      </a:r>
                      <a:endParaRPr lang="ru-RU" sz="24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62232"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глаголы</a:t>
                      </a:r>
                      <a:endParaRPr lang="fr-FR" sz="2400" b="0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fr-FR" sz="1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aller</a:t>
                      </a:r>
                      <a:r>
                        <a:rPr lang="fr-FR" sz="1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– allé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fr-FR" sz="1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venir</a:t>
                      </a:r>
                      <a:r>
                        <a:rPr lang="fr-FR" sz="1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– venu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fr-FR" sz="1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arriver 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fr-FR" sz="1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partir</a:t>
                      </a:r>
                      <a:r>
                        <a:rPr lang="fr-FR" sz="1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– parti 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fr-FR" sz="1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entrer</a:t>
                      </a:r>
                      <a:r>
                        <a:rPr lang="fr-FR" sz="1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fr-FR" sz="1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sortir</a:t>
                      </a:r>
                      <a:r>
                        <a:rPr lang="fr-FR" sz="1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– sorti 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fr-FR" sz="1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naître</a:t>
                      </a:r>
                      <a:r>
                        <a:rPr lang="fr-FR" sz="1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– né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fr-FR" sz="1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mourir </a:t>
                      </a:r>
                      <a:r>
                        <a:rPr lang="fr-FR" sz="1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– mort 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fr-FR" sz="1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tomber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fr-FR" sz="1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rester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fr-FR" sz="1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revenir, devenir</a:t>
                      </a:r>
                      <a:endParaRPr lang="fr-FR" sz="2400" b="1" baseline="0" dirty="0" smtClean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24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все возвратные глаголы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44" r="2669" b="14488"/>
          <a:stretch/>
        </p:blipFill>
        <p:spPr>
          <a:xfrm>
            <a:off x="2955371" y="2295859"/>
            <a:ext cx="8459112" cy="261891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51572" y="4012994"/>
            <a:ext cx="8960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002060"/>
                </a:solidFill>
              </a:rPr>
              <a:t>naître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914272" y="4819414"/>
            <a:ext cx="9509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solidFill>
                  <a:srgbClr val="002060"/>
                </a:solidFill>
              </a:rPr>
              <a:t>mourir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55076" y="2149268"/>
            <a:ext cx="9156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solidFill>
                  <a:srgbClr val="002060"/>
                </a:solidFill>
              </a:rPr>
              <a:t>entrer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541087" y="2149268"/>
            <a:ext cx="8031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solidFill>
                  <a:srgbClr val="002060"/>
                </a:solidFill>
              </a:rPr>
              <a:t>sortir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42050" y="3852908"/>
            <a:ext cx="7457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solidFill>
                  <a:srgbClr val="002060"/>
                </a:solidFill>
              </a:rPr>
              <a:t>aller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63852" y="2482926"/>
            <a:ext cx="10120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solidFill>
                  <a:srgbClr val="002060"/>
                </a:solidFill>
              </a:rPr>
              <a:t>arriver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256236" y="3374485"/>
            <a:ext cx="7716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solidFill>
                  <a:srgbClr val="002060"/>
                </a:solidFill>
              </a:rPr>
              <a:t>venir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165463" y="3374485"/>
            <a:ext cx="8835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solidFill>
                  <a:srgbClr val="002060"/>
                </a:solidFill>
              </a:rPr>
              <a:t>rester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508122" y="2154347"/>
            <a:ext cx="8865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solidFill>
                  <a:srgbClr val="002060"/>
                </a:solidFill>
              </a:rPr>
              <a:t>partir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880596" y="3850229"/>
            <a:ext cx="1028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solidFill>
                  <a:srgbClr val="002060"/>
                </a:solidFill>
              </a:rPr>
              <a:t>revenir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261138" y="3070228"/>
            <a:ext cx="10534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solidFill>
                  <a:srgbClr val="002060"/>
                </a:solidFill>
              </a:rPr>
              <a:t>tomber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089499" y="3374484"/>
            <a:ext cx="10954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solidFill>
                  <a:srgbClr val="002060"/>
                </a:solidFill>
              </a:rPr>
              <a:t>devenir</a:t>
            </a:r>
            <a:endParaRPr lang="ru-RU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0917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577048"/>
            <a:ext cx="9720072" cy="1507783"/>
          </a:xfrm>
        </p:spPr>
        <p:txBody>
          <a:bodyPr>
            <a:normAutofit/>
          </a:bodyPr>
          <a:lstStyle/>
          <a:p>
            <a:r>
              <a:rPr lang="fr-FR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Passé composé </a:t>
            </a:r>
            <a:r>
              <a:rPr lang="ru-RU" sz="2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с глаголом</a:t>
            </a:r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être</a:t>
            </a:r>
            <a:endParaRPr lang="ru-RU" sz="36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8989" y="1958027"/>
            <a:ext cx="10919535" cy="421460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2386645"/>
              </p:ext>
            </p:extLst>
          </p:nvPr>
        </p:nvGraphicFramePr>
        <p:xfrm>
          <a:off x="798988" y="2208619"/>
          <a:ext cx="10919535" cy="27164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33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203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090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5068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45476">
                <a:tc gridSpan="2">
                  <a:txBody>
                    <a:bodyPr/>
                    <a:lstStyle/>
                    <a:p>
                      <a:pPr algn="ctr"/>
                      <a:r>
                        <a:rPr lang="fr-FR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VENIR</a:t>
                      </a:r>
                      <a:endParaRPr lang="ru-RU" sz="20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fr-FR" sz="20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SE</a:t>
                      </a:r>
                      <a:r>
                        <a:rPr lang="fr-FR" sz="20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PROMENER</a:t>
                      </a:r>
                      <a:endParaRPr lang="ru-RU" sz="20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6027">
                <a:tc>
                  <a:txBody>
                    <a:bodyPr/>
                    <a:lstStyle/>
                    <a:p>
                      <a:r>
                        <a:rPr lang="fr-FR" sz="18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</a:t>
                      </a: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suis venu(e)</a:t>
                      </a:r>
                      <a:endParaRPr lang="ru-RU" sz="18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 sommes</a:t>
                      </a: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venu(e)</a:t>
                      </a:r>
                      <a:r>
                        <a:rPr lang="fr-FR" sz="1800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</a:t>
                      </a:r>
                      <a:endParaRPr lang="ru-RU" sz="1800" b="1" dirty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</a:t>
                      </a: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1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me</a:t>
                      </a:r>
                      <a:r>
                        <a:rPr lang="fr-FR" sz="18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suis promené(e)</a:t>
                      </a:r>
                      <a:endParaRPr lang="ru-RU" sz="1800" b="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</a:t>
                      </a: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1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</a:t>
                      </a: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sommes promené(e)</a:t>
                      </a:r>
                      <a:r>
                        <a:rPr lang="fr-FR" sz="1800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</a:t>
                      </a:r>
                      <a:endParaRPr lang="ru-RU" sz="1800" b="1" dirty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2660">
                <a:tc>
                  <a:txBody>
                    <a:bodyPr/>
                    <a:lstStyle/>
                    <a:p>
                      <a:r>
                        <a:rPr lang="fr-FR" sz="18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</a:t>
                      </a: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es venu(e)</a:t>
                      </a:r>
                      <a:endParaRPr lang="ru-RU" sz="18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êtes</a:t>
                      </a: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venu(es)</a:t>
                      </a:r>
                      <a:endParaRPr lang="ru-RU" sz="18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</a:t>
                      </a: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1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t’</a:t>
                      </a: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es promené(e)</a:t>
                      </a:r>
                      <a:endParaRPr lang="ru-RU" sz="18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</a:t>
                      </a: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1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</a:t>
                      </a: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êtes promené(es)</a:t>
                      </a:r>
                      <a:endParaRPr lang="ru-RU" sz="18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6154">
                <a:tc>
                  <a:txBody>
                    <a:bodyPr/>
                    <a:lstStyle/>
                    <a:p>
                      <a:r>
                        <a:rPr lang="fr-FR" sz="18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</a:t>
                      </a: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est venu</a:t>
                      </a:r>
                      <a:endParaRPr lang="ru-RU" sz="18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</a:t>
                      </a: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sont venu</a:t>
                      </a:r>
                      <a:r>
                        <a:rPr lang="fr-FR" sz="1800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</a:t>
                      </a:r>
                      <a:endParaRPr lang="ru-RU" sz="1800" b="1" dirty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</a:t>
                      </a: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1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s’</a:t>
                      </a: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est promené</a:t>
                      </a:r>
                      <a:endParaRPr lang="ru-RU" sz="18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</a:t>
                      </a:r>
                      <a:r>
                        <a:rPr lang="fr-FR" sz="18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se</a:t>
                      </a:r>
                      <a:r>
                        <a:rPr lang="fr-FR" sz="18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sont promené</a:t>
                      </a:r>
                      <a:r>
                        <a:rPr lang="fr-FR" sz="1800" b="1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</a:t>
                      </a:r>
                      <a:endParaRPr lang="ru-RU" sz="1800" b="1" dirty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6154">
                <a:tc>
                  <a:txBody>
                    <a:bodyPr/>
                    <a:lstStyle/>
                    <a:p>
                      <a:r>
                        <a:rPr lang="fr-FR" sz="18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 est venu</a:t>
                      </a:r>
                      <a:r>
                        <a:rPr lang="fr-FR" sz="1800" b="1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</a:t>
                      </a:r>
                      <a:endParaRPr lang="ru-RU" sz="1800" b="1" dirty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elles sont venu</a:t>
                      </a:r>
                      <a:r>
                        <a:rPr lang="fr-FR" sz="1800" b="1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es</a:t>
                      </a:r>
                      <a:endParaRPr lang="ru-RU" sz="1800" b="1" dirty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 </a:t>
                      </a:r>
                      <a:r>
                        <a:rPr lang="fr-FR" sz="18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s’</a:t>
                      </a:r>
                      <a:r>
                        <a:rPr lang="fr-FR" sz="18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est promené</a:t>
                      </a:r>
                      <a:r>
                        <a:rPr lang="fr-FR" sz="1800" b="1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</a:t>
                      </a:r>
                      <a:endParaRPr lang="ru-RU" sz="1800" b="1" dirty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elles </a:t>
                      </a:r>
                      <a:r>
                        <a:rPr lang="fr-FR" sz="1800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se</a:t>
                      </a:r>
                      <a:r>
                        <a:rPr lang="fr-FR" sz="18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sont promené</a:t>
                      </a:r>
                      <a:r>
                        <a:rPr lang="fr-FR" sz="1800" b="1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es</a:t>
                      </a:r>
                      <a:endParaRPr lang="ru-RU" sz="1800" b="1" dirty="0">
                        <a:solidFill>
                          <a:srgbClr val="C0000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98990" y="5175682"/>
            <a:ext cx="3784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fr-FR" sz="2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Je </a:t>
            </a:r>
            <a:r>
              <a:rPr lang="fr-FR" sz="20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ne</a:t>
            </a:r>
            <a:r>
              <a:rPr lang="fr-FR" sz="2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suis </a:t>
            </a:r>
            <a:r>
              <a:rPr lang="fr-FR" sz="20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pas</a:t>
            </a:r>
            <a:r>
              <a:rPr lang="fr-FR" sz="2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venu</a:t>
            </a:r>
          </a:p>
          <a:p>
            <a:pPr>
              <a:lnSpc>
                <a:spcPct val="150000"/>
              </a:lnSpc>
            </a:pPr>
            <a:r>
              <a:rPr lang="fr-FR" sz="2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Je </a:t>
            </a:r>
            <a:r>
              <a:rPr lang="fr-FR" sz="20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ne</a:t>
            </a:r>
            <a:r>
              <a:rPr lang="fr-FR" sz="2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000" b="1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me</a:t>
            </a:r>
            <a:r>
              <a:rPr lang="fr-FR" sz="2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suis </a:t>
            </a:r>
            <a:r>
              <a:rPr lang="fr-FR" sz="20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pas</a:t>
            </a:r>
            <a:r>
              <a:rPr lang="fr-FR" sz="20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promené</a:t>
            </a:r>
            <a:endParaRPr lang="fr-FR" sz="20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09584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257452"/>
            <a:ext cx="9720072" cy="1136342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fr-FR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Passé composé </a:t>
            </a:r>
            <a:r>
              <a:rPr lang="ru-RU" sz="2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(Доп. Упражнение)</a:t>
            </a:r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ru-RU" sz="36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4128" y="1917576"/>
            <a:ext cx="10196046" cy="417250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lvl="0" indent="0">
              <a:buNone/>
            </a:pPr>
            <a:endParaRPr lang="fr-FR" sz="2100" b="1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fr-FR" sz="7200" b="1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ru-RU" sz="7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7200" b="1" dirty="0">
                <a:latin typeface="Segoe UI" panose="020B0502040204020203" pitchFamily="34" charset="0"/>
                <a:cs typeface="Segoe UI" panose="020B0502040204020203" pitchFamily="34" charset="0"/>
              </a:rPr>
              <a:t> </a:t>
            </a:r>
            <a:endParaRPr lang="ru-RU" sz="7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fr-FR" sz="3200" dirty="0"/>
              <a:t> </a:t>
            </a:r>
            <a:endParaRPr lang="ru-RU" sz="3200" dirty="0"/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8455903"/>
              </p:ext>
            </p:extLst>
          </p:nvPr>
        </p:nvGraphicFramePr>
        <p:xfrm>
          <a:off x="1024128" y="1491448"/>
          <a:ext cx="10507965" cy="447434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5079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474347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50000"/>
                        </a:lnSpc>
                        <a:buFont typeface="+mj-lt"/>
                        <a:buNone/>
                      </a:pPr>
                      <a:endParaRPr lang="fr-FR" sz="1600" b="0" kern="1200" baseline="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0" lvl="0" indent="0">
                        <a:lnSpc>
                          <a:spcPct val="150000"/>
                        </a:lnSpc>
                        <a:buFont typeface="+mj-lt"/>
                        <a:buNone/>
                      </a:pPr>
                      <a:endParaRPr lang="fr-FR" sz="1600" b="0" kern="1200" baseline="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0" lvl="0" indent="0">
                        <a:buFont typeface="+mj-lt"/>
                        <a:buNone/>
                      </a:pPr>
                      <a:endParaRPr lang="fr-FR" sz="1600" b="0" kern="1200" baseline="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7191941"/>
              </p:ext>
            </p:extLst>
          </p:nvPr>
        </p:nvGraphicFramePr>
        <p:xfrm>
          <a:off x="1024126" y="1509205"/>
          <a:ext cx="10507967" cy="49877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157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669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252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7644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fr-FR" sz="1800" b="1" kern="1200" dirty="0" smtClean="0">
                          <a:solidFill>
                            <a:schemeClr val="bg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Modèle:  </a:t>
                      </a:r>
                      <a:r>
                        <a:rPr lang="fr-FR" sz="1800" b="1" kern="1200" baseline="0" dirty="0" smtClean="0">
                          <a:solidFill>
                            <a:schemeClr val="bg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je viens →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fr-FR" sz="1800" b="1" kern="1200" baseline="0" dirty="0" smtClean="0">
                          <a:solidFill>
                            <a:schemeClr val="bg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               je suis venu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fr-FR" sz="1800" b="1" kern="1200" baseline="0" dirty="0" smtClean="0">
                          <a:solidFill>
                            <a:schemeClr val="bg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               je ne suis pas venu</a:t>
                      </a: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50000"/>
                        </a:lnSpc>
                        <a:buFont typeface="+mj-lt"/>
                        <a:buNone/>
                      </a:pPr>
                      <a:r>
                        <a:rPr lang="fr-FR" sz="1800" b="1" kern="1200" dirty="0" smtClean="0">
                          <a:solidFill>
                            <a:schemeClr val="bg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Modèle:</a:t>
                      </a:r>
                      <a:r>
                        <a:rPr lang="fr-FR" sz="1800" b="1" kern="1200" baseline="0" dirty="0" smtClean="0">
                          <a:solidFill>
                            <a:schemeClr val="bg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 je me promène →</a:t>
                      </a:r>
                    </a:p>
                    <a:p>
                      <a:pPr marL="0" lvl="0" indent="0">
                        <a:lnSpc>
                          <a:spcPct val="150000"/>
                        </a:lnSpc>
                        <a:buFont typeface="+mj-lt"/>
                        <a:buNone/>
                      </a:pPr>
                      <a:r>
                        <a:rPr lang="fr-FR" sz="1800" b="1" kern="1200" baseline="0" dirty="0" smtClean="0">
                          <a:solidFill>
                            <a:schemeClr val="bg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               je me suis promené</a:t>
                      </a:r>
                    </a:p>
                    <a:p>
                      <a:pPr marL="0" lvl="0" indent="0">
                        <a:lnSpc>
                          <a:spcPct val="150000"/>
                        </a:lnSpc>
                        <a:buFont typeface="+mj-lt"/>
                        <a:buNone/>
                      </a:pPr>
                      <a:r>
                        <a:rPr lang="fr-FR" sz="1800" b="1" kern="1200" baseline="0" dirty="0" smtClean="0">
                          <a:solidFill>
                            <a:schemeClr val="bg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               je ne me suis pas promené</a:t>
                      </a: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1880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 vais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arrive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 vient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 partons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 entres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partent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sortez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elles tombent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restent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 deviens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 revenons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 naît (naître)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 me présente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 nous voyons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s’amusent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 te reposes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vous préparez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24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 se baigne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41143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Место наречия в</a:t>
            </a:r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passé composé</a:t>
            </a:r>
            <a:endParaRPr lang="ru-RU" sz="36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5623" y="1802168"/>
            <a:ext cx="10404630" cy="4527612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2400" dirty="0" smtClean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fr-FR" sz="2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Короткие употребительные наречия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ставятся </a:t>
            </a:r>
            <a:r>
              <a:rPr lang="ru-RU" sz="24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перед причастием</a:t>
            </a:r>
            <a:r>
              <a:rPr lang="ru-RU" sz="2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:</a:t>
            </a:r>
          </a:p>
          <a:p>
            <a:pPr marL="0" indent="0">
              <a:buNone/>
            </a:pPr>
            <a:r>
              <a:rPr lang="ru-RU" sz="2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  </a:t>
            </a:r>
            <a:r>
              <a:rPr lang="fr-FR" sz="2400" i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J’ai </a:t>
            </a:r>
            <a:r>
              <a:rPr lang="fr-FR" sz="2400" b="1" i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bien</a:t>
            </a:r>
            <a:r>
              <a:rPr lang="fr-FR" sz="2400" i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travaillé.</a:t>
            </a:r>
          </a:p>
          <a:p>
            <a:pPr marL="0" indent="0">
              <a:buNone/>
            </a:pPr>
            <a:r>
              <a:rPr lang="fr-FR" sz="2400" i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400" i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  Vous avez </a:t>
            </a:r>
            <a:r>
              <a:rPr lang="fr-FR" sz="2400" b="1" i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mal</a:t>
            </a:r>
            <a:r>
              <a:rPr lang="fr-FR" sz="2400" i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dormi.</a:t>
            </a:r>
          </a:p>
          <a:p>
            <a:pPr marL="0" indent="0">
              <a:buNone/>
            </a:pPr>
            <a:r>
              <a:rPr lang="fr-FR" sz="2400" i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400" i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  Il est </a:t>
            </a:r>
            <a:r>
              <a:rPr lang="fr-FR" sz="2400" b="1" i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déjà</a:t>
            </a:r>
            <a:r>
              <a:rPr lang="fr-FR" sz="2400" i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venu?</a:t>
            </a:r>
          </a:p>
          <a:p>
            <a:pPr marL="0" indent="0">
              <a:buNone/>
            </a:pPr>
            <a:r>
              <a:rPr lang="fr-FR" sz="2400" i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400" i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  Elle n’est pas </a:t>
            </a:r>
            <a:r>
              <a:rPr lang="fr-FR" sz="2400" b="1" i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encore</a:t>
            </a:r>
            <a:r>
              <a:rPr lang="fr-FR" sz="2400" i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partie.</a:t>
            </a:r>
          </a:p>
          <a:p>
            <a:pPr marL="0" indent="0">
              <a:buNone/>
            </a:pPr>
            <a:r>
              <a:rPr lang="fr-FR" sz="2400" i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400" i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  Tu as </a:t>
            </a:r>
            <a:r>
              <a:rPr lang="fr-FR" sz="2400" b="1" i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beaucoup</a:t>
            </a:r>
            <a:r>
              <a:rPr lang="fr-FR" sz="2400" i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lu.                </a:t>
            </a:r>
            <a:r>
              <a:rPr lang="fr-FR" sz="2400" b="1" i="1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Mais!</a:t>
            </a:r>
            <a:r>
              <a:rPr lang="fr-FR" sz="2400" i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 Tu as lu </a:t>
            </a:r>
            <a:r>
              <a:rPr lang="fr-FR" sz="2400" b="1" i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beaucoup de </a:t>
            </a:r>
            <a:r>
              <a:rPr lang="fr-FR" sz="2400" i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livres!</a:t>
            </a:r>
          </a:p>
          <a:p>
            <a:pPr marL="0" indent="0">
              <a:buNone/>
            </a:pPr>
            <a:r>
              <a:rPr lang="fr-FR" sz="2400" i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400" i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  J’ai </a:t>
            </a:r>
            <a:r>
              <a:rPr lang="fr-FR" sz="2400" b="1" i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peu</a:t>
            </a:r>
            <a:r>
              <a:rPr lang="fr-FR" sz="2400" i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voyagé.</a:t>
            </a:r>
          </a:p>
          <a:p>
            <a:pPr marL="0" indent="0">
              <a:buNone/>
            </a:pPr>
            <a:endParaRPr lang="fr-FR" sz="2400" i="1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2400" i="1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2400" i="1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i="1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b="1" dirty="0" smtClean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0619970"/>
              </p:ext>
            </p:extLst>
          </p:nvPr>
        </p:nvGraphicFramePr>
        <p:xfrm>
          <a:off x="6791417" y="1802167"/>
          <a:ext cx="4438836" cy="1979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39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549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79720">
                <a:tc>
                  <a:txBody>
                    <a:bodyPr/>
                    <a:lstStyle/>
                    <a:p>
                      <a:r>
                        <a:rPr lang="fr-FR" sz="2800" b="1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bien</a:t>
                      </a:r>
                    </a:p>
                    <a:p>
                      <a:r>
                        <a:rPr lang="fr-FR" sz="2800" b="1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déjà</a:t>
                      </a:r>
                    </a:p>
                    <a:p>
                      <a:r>
                        <a:rPr lang="fr-FR" sz="2800" b="1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beaucoup</a:t>
                      </a:r>
                    </a:p>
                    <a:p>
                      <a:r>
                        <a:rPr lang="fr-FR" sz="2800" b="1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assez</a:t>
                      </a: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2800" b="1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mal</a:t>
                      </a:r>
                      <a:endParaRPr lang="ru-RU" sz="2800" b="1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r>
                        <a:rPr lang="fr-FR" sz="2800" b="1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encore</a:t>
                      </a:r>
                      <a:endParaRPr lang="ru-RU" sz="2800" b="1" baseline="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r>
                        <a:rPr lang="fr-FR" sz="2800" b="1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peu</a:t>
                      </a:r>
                    </a:p>
                    <a:p>
                      <a:r>
                        <a:rPr lang="fr-FR" sz="2800" b="1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trop</a:t>
                      </a: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77715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6822" y="908263"/>
            <a:ext cx="9867378" cy="557282"/>
          </a:xfrm>
        </p:spPr>
        <p:txBody>
          <a:bodyPr>
            <a:normAutofit/>
          </a:bodyPr>
          <a:lstStyle/>
          <a:p>
            <a:r>
              <a:rPr lang="fr-FR" sz="28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Révision 1. Pronoms. </a:t>
            </a:r>
            <a:endParaRPr lang="ru-RU" sz="28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04438" y="1756964"/>
            <a:ext cx="10535484" cy="4275621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fr-FR" sz="18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Remplacez </a:t>
            </a:r>
            <a:r>
              <a:rPr lang="fr-FR" sz="1800" b="1" u="sng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les mots soulignés</a:t>
            </a:r>
            <a:r>
              <a:rPr lang="fr-FR" sz="18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par un pronom</a:t>
            </a:r>
            <a:r>
              <a:rPr lang="fr-FR" sz="18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</a:p>
          <a:p>
            <a:endParaRPr lang="ru-RU" sz="18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5848879"/>
              </p:ext>
            </p:extLst>
          </p:nvPr>
        </p:nvGraphicFramePr>
        <p:xfrm>
          <a:off x="1129193" y="2367977"/>
          <a:ext cx="9935661" cy="32918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64261">
                  <a:extLst>
                    <a:ext uri="{9D8B030D-6E8A-4147-A177-3AD203B41FA5}">
                      <a16:colId xmlns:a16="http://schemas.microsoft.com/office/drawing/2014/main" val="928221507"/>
                    </a:ext>
                  </a:extLst>
                </a:gridCol>
                <a:gridCol w="5171400">
                  <a:extLst>
                    <a:ext uri="{9D8B030D-6E8A-4147-A177-3AD203B41FA5}">
                      <a16:colId xmlns:a16="http://schemas.microsoft.com/office/drawing/2014/main" val="326895994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2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228600" algn="l"/>
                          <a:tab pos="270510" algn="l"/>
                        </a:tabLst>
                      </a:pPr>
                      <a:r>
                        <a:rPr lang="fr-FR" sz="20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Marc téléphone </a:t>
                      </a:r>
                      <a:r>
                        <a:rPr lang="fr-FR" sz="2000" b="0" u="sng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au maire</a:t>
                      </a:r>
                      <a:r>
                        <a:rPr lang="fr-FR" sz="20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</a:t>
                      </a:r>
                      <a:endParaRPr lang="ru-RU" sz="2000" b="0" dirty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2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228600" algn="l"/>
                          <a:tab pos="270510" algn="l"/>
                        </a:tabLst>
                      </a:pPr>
                      <a:r>
                        <a:rPr lang="fr-FR" sz="20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parlez </a:t>
                      </a:r>
                      <a:r>
                        <a:rPr lang="fr-FR" sz="2000" b="0" u="sng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de vos amis</a:t>
                      </a:r>
                      <a:r>
                        <a:rPr lang="fr-FR" sz="20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</a:t>
                      </a:r>
                      <a:endParaRPr lang="ru-RU" sz="2000" b="0" dirty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2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228600" algn="l"/>
                          <a:tab pos="270510" algn="l"/>
                        </a:tabLst>
                      </a:pPr>
                      <a:r>
                        <a:rPr lang="fr-FR" sz="20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 allons </a:t>
                      </a:r>
                      <a:r>
                        <a:rPr lang="fr-FR" sz="2000" b="0" u="sng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au cinéma</a:t>
                      </a:r>
                      <a:r>
                        <a:rPr lang="fr-FR" sz="20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</a:t>
                      </a:r>
                      <a:endParaRPr lang="ru-RU" sz="2000" b="0" dirty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2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228600" algn="l"/>
                          <a:tab pos="270510" algn="l"/>
                        </a:tabLst>
                      </a:pPr>
                      <a:r>
                        <a:rPr lang="fr-FR" sz="20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 sourit </a:t>
                      </a:r>
                      <a:r>
                        <a:rPr lang="fr-FR" sz="2000" b="0" u="sng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à Charles et à sa femme</a:t>
                      </a:r>
                      <a:r>
                        <a:rPr lang="fr-FR" sz="20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</a:t>
                      </a:r>
                      <a:endParaRPr lang="ru-RU" sz="2000" b="0" dirty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2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lang="fr-FR" sz="20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J’écris </a:t>
                      </a:r>
                      <a:r>
                        <a:rPr lang="fr-FR" sz="2000" b="0" u="sng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à mes parents</a:t>
                      </a:r>
                      <a:r>
                        <a:rPr lang="fr-FR" sz="20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</a:t>
                      </a:r>
                      <a:endParaRPr lang="ru-RU" sz="2000" b="0" dirty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2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lang="fr-FR" sz="20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Michel ne répond pas </a:t>
                      </a:r>
                      <a:r>
                        <a:rPr lang="fr-FR" sz="2000" b="0" u="sng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à Lucie</a:t>
                      </a:r>
                      <a:r>
                        <a:rPr lang="fr-FR" sz="20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</a:t>
                      </a:r>
                      <a:endParaRPr lang="ru-RU" sz="2000" b="0" dirty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2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lang="fr-FR" sz="20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Annette sort </a:t>
                      </a:r>
                      <a:r>
                        <a:rPr lang="fr-FR" sz="2000" b="0" u="sng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avec Sébastien</a:t>
                      </a:r>
                      <a:r>
                        <a:rPr lang="fr-FR" sz="20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</a:t>
                      </a:r>
                      <a:endParaRPr lang="ru-RU" sz="2000" b="0" dirty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2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lang="fr-FR" sz="2000" b="0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Papa est content </a:t>
                      </a:r>
                      <a:r>
                        <a:rPr lang="fr-FR" sz="2000" b="0" u="sng" dirty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de ses fils</a:t>
                      </a:r>
                      <a:r>
                        <a:rPr lang="fr-FR" sz="2000" b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</a:t>
                      </a:r>
                      <a:endParaRPr lang="ru-RU" sz="2000" b="0" dirty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20000"/>
                        </a:lnSpc>
                        <a:spcAft>
                          <a:spcPts val="0"/>
                        </a:spcAft>
                        <a:buFont typeface="+mj-lt"/>
                        <a:buAutoNum type="arabicPeriod" startAt="7"/>
                        <a:tabLst>
                          <a:tab pos="228600" algn="l"/>
                        </a:tabLst>
                      </a:pPr>
                      <a:r>
                        <a:rPr lang="fr-FR" sz="2000" b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 ne vois pas </a:t>
                      </a:r>
                      <a:r>
                        <a:rPr lang="fr-FR" sz="2000" b="0" u="sng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mes clés</a:t>
                      </a:r>
                      <a:r>
                        <a:rPr lang="fr-FR" sz="2000" b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</a:t>
                      </a:r>
                      <a:endParaRPr lang="ru-RU" sz="2000" b="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20000"/>
                        </a:lnSpc>
                        <a:spcAft>
                          <a:spcPts val="0"/>
                        </a:spcAft>
                        <a:buFont typeface="+mj-lt"/>
                        <a:buAutoNum type="arabicPeriod" startAt="7"/>
                        <a:tabLst>
                          <a:tab pos="228600" algn="l"/>
                        </a:tabLst>
                      </a:pPr>
                      <a:r>
                        <a:rPr lang="fr-FR" sz="2000" b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habitent </a:t>
                      </a:r>
                      <a:r>
                        <a:rPr lang="fr-FR" sz="2000" b="0" u="sng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aux États-Unis</a:t>
                      </a:r>
                      <a:r>
                        <a:rPr lang="fr-FR" sz="2000" b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</a:t>
                      </a:r>
                      <a:endParaRPr lang="ru-RU" sz="2000" b="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20000"/>
                        </a:lnSpc>
                        <a:spcAft>
                          <a:spcPts val="0"/>
                        </a:spcAft>
                        <a:buFont typeface="+mj-lt"/>
                        <a:buAutoNum type="arabicPeriod" startAt="7"/>
                        <a:tabLst>
                          <a:tab pos="228600" algn="l"/>
                        </a:tabLst>
                      </a:pPr>
                      <a:r>
                        <a:rPr lang="fr-FR" sz="2000" b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ne ferment pas </a:t>
                      </a:r>
                      <a:r>
                        <a:rPr lang="fr-FR" sz="2000" b="0" u="sng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la porte</a:t>
                      </a:r>
                      <a:r>
                        <a:rPr lang="fr-FR" sz="2000" b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</a:t>
                      </a:r>
                      <a:endParaRPr lang="ru-RU" sz="2000" b="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20000"/>
                        </a:lnSpc>
                        <a:spcAft>
                          <a:spcPts val="0"/>
                        </a:spcAft>
                        <a:buFont typeface="+mj-lt"/>
                        <a:buAutoNum type="arabicPeriod" startAt="7"/>
                        <a:tabLst>
                          <a:tab pos="228600" algn="l"/>
                        </a:tabLst>
                      </a:pPr>
                      <a:r>
                        <a:rPr lang="fr-FR" sz="2000" b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Je veux sortir </a:t>
                      </a:r>
                      <a:r>
                        <a:rPr lang="fr-FR" sz="2000" b="0" u="sng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avec Anne et Marie</a:t>
                      </a:r>
                      <a:r>
                        <a:rPr lang="fr-FR" sz="2000" b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</a:t>
                      </a:r>
                      <a:endParaRPr lang="ru-RU" sz="2000" b="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20000"/>
                        </a:lnSpc>
                        <a:spcAft>
                          <a:spcPts val="0"/>
                        </a:spcAft>
                        <a:buFont typeface="+mj-lt"/>
                        <a:buAutoNum type="arabicPeriod" startAt="7"/>
                        <a:tabLst>
                          <a:tab pos="228600" algn="l"/>
                        </a:tabLst>
                      </a:pPr>
                      <a:r>
                        <a:rPr lang="fr-FR" sz="2000" b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Vous appelez </a:t>
                      </a:r>
                      <a:r>
                        <a:rPr lang="fr-FR" sz="2000" b="0" u="sng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vos partenaires</a:t>
                      </a:r>
                      <a:r>
                        <a:rPr lang="fr-FR" sz="2000" b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</a:t>
                      </a:r>
                      <a:endParaRPr lang="ru-RU" sz="2000" b="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20000"/>
                        </a:lnSpc>
                        <a:spcAft>
                          <a:spcPts val="0"/>
                        </a:spcAft>
                        <a:buFont typeface="+mj-lt"/>
                        <a:buAutoNum type="arabicPeriod" startAt="7"/>
                        <a:tabLst>
                          <a:tab pos="228600" algn="l"/>
                        </a:tabLst>
                      </a:pPr>
                      <a:r>
                        <a:rPr lang="fr-FR" sz="2000" b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Elle veut oublier </a:t>
                      </a:r>
                      <a:r>
                        <a:rPr lang="fr-FR" sz="2000" b="0" u="sng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ce scandale</a:t>
                      </a:r>
                      <a:r>
                        <a:rPr lang="fr-FR" sz="2000" b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 !</a:t>
                      </a:r>
                      <a:endParaRPr lang="ru-RU" sz="2000" b="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20000"/>
                        </a:lnSpc>
                        <a:spcAft>
                          <a:spcPts val="0"/>
                        </a:spcAft>
                        <a:buFont typeface="+mj-lt"/>
                        <a:buAutoNum type="arabicPeriod" startAt="7"/>
                        <a:tabLst>
                          <a:tab pos="228600" algn="l"/>
                        </a:tabLst>
                      </a:pPr>
                      <a:r>
                        <a:rPr lang="fr-FR" sz="2000" b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Il faut apprendre </a:t>
                      </a:r>
                      <a:r>
                        <a:rPr lang="fr-FR" sz="2000" b="0" u="sng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les verbes</a:t>
                      </a:r>
                      <a:r>
                        <a:rPr lang="fr-FR" sz="2000" b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</a:t>
                      </a:r>
                      <a:endParaRPr lang="ru-RU" sz="2000" b="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lnSpc>
                          <a:spcPct val="120000"/>
                        </a:lnSpc>
                        <a:spcAft>
                          <a:spcPts val="0"/>
                        </a:spcAft>
                        <a:buFont typeface="+mj-lt"/>
                        <a:buAutoNum type="arabicPeriod" startAt="7"/>
                        <a:tabLst>
                          <a:tab pos="228600" algn="l"/>
                          <a:tab pos="270510" algn="l"/>
                        </a:tabLst>
                      </a:pPr>
                      <a:r>
                        <a:rPr lang="fr-FR" sz="2000" b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Vous allez voir </a:t>
                      </a:r>
                      <a:r>
                        <a:rPr lang="fr-FR" sz="2000" b="0" u="sng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votre médecin</a:t>
                      </a:r>
                      <a:r>
                        <a:rPr lang="fr-FR" sz="2000" b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 ?</a:t>
                      </a:r>
                      <a:endParaRPr lang="ru-RU" sz="2000" b="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  <a:p>
                      <a:pPr marL="0" lvl="0" indent="0">
                        <a:lnSpc>
                          <a:spcPct val="120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  <a:tab pos="270510" algn="l"/>
                        </a:tabLst>
                      </a:pPr>
                      <a:endParaRPr lang="ru-RU" sz="2000" b="0" dirty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07662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67622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6822" y="840757"/>
            <a:ext cx="9867378" cy="624788"/>
          </a:xfrm>
        </p:spPr>
        <p:txBody>
          <a:bodyPr>
            <a:normAutofit/>
          </a:bodyPr>
          <a:lstStyle/>
          <a:p>
            <a:r>
              <a:rPr lang="fr-FR" sz="28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Révision 2. Passé composé</a:t>
            </a:r>
            <a:endParaRPr lang="ru-RU" sz="28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5623" y="1465545"/>
            <a:ext cx="10535484" cy="5029199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fr-FR" sz="16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Mettez les verbes au passé composé</a:t>
            </a:r>
            <a:r>
              <a:rPr lang="fr-FR" sz="16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</a:p>
          <a:p>
            <a:endParaRPr lang="ru-RU" sz="18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119273"/>
              </p:ext>
            </p:extLst>
          </p:nvPr>
        </p:nvGraphicFramePr>
        <p:xfrm>
          <a:off x="921219" y="1818458"/>
          <a:ext cx="10125224" cy="448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17111">
                  <a:extLst>
                    <a:ext uri="{9D8B030D-6E8A-4147-A177-3AD203B41FA5}">
                      <a16:colId xmlns:a16="http://schemas.microsoft.com/office/drawing/2014/main" val="914725476"/>
                    </a:ext>
                  </a:extLst>
                </a:gridCol>
                <a:gridCol w="4308113">
                  <a:extLst>
                    <a:ext uri="{9D8B030D-6E8A-4147-A177-3AD203B41FA5}">
                      <a16:colId xmlns:a16="http://schemas.microsoft.com/office/drawing/2014/main" val="104204909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lvl="0" indent="0">
                        <a:buFont typeface="+mj-lt"/>
                        <a:buNone/>
                      </a:pPr>
                      <a:r>
                        <a:rPr lang="fr-FR" sz="1600" b="1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A. </a:t>
                      </a: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fr-FR" sz="16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Nous (aider)</a:t>
                      </a:r>
                      <a:r>
                        <a:rPr lang="fr-FR" sz="1600" b="0" kern="1200" baseline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16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les touristes à trouver la place de la Concorde.</a:t>
                      </a:r>
                      <a:endParaRPr lang="ru-RU" sz="1600" b="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fr-FR" sz="16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Est-ce que vous (traduire) le poème ?</a:t>
                      </a:r>
                      <a:endParaRPr lang="ru-RU" sz="1600" b="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fr-FR" sz="16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Ils (écrire) à leurs partenaires suisses.</a:t>
                      </a:r>
                      <a:endParaRPr lang="ru-RU" sz="1600" b="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fr-FR" sz="16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Je (lire) un conte fantastique.</a:t>
                      </a:r>
                      <a:endParaRPr lang="ru-RU" sz="1600" b="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fr-FR" sz="16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Nous (devoir) rester tard au bureau.</a:t>
                      </a:r>
                      <a:endParaRPr lang="ru-RU" sz="1600" b="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fr-FR" sz="16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Est-ce que vous (faire) beaucoup d’exercices en français ? </a:t>
                      </a:r>
                      <a:endParaRPr lang="ru-RU" sz="1600" b="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fr-FR" sz="16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Il (pleuvoir) toute la matinée. </a:t>
                      </a:r>
                      <a:endParaRPr lang="ru-RU" sz="1600" b="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fr-FR" sz="16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Je (ouvrir) le cadeau et je (voir) un foulard merveilleux. </a:t>
                      </a:r>
                      <a:endParaRPr lang="ru-RU" sz="1600" b="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fr-FR" sz="16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Cette nuit, elle (ne pas dormir).</a:t>
                      </a:r>
                      <a:endParaRPr lang="ru-RU" sz="1600" b="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fr-FR" sz="16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Ils (ne pas pouvoir) répondre à cette question.</a:t>
                      </a:r>
                      <a:endParaRPr lang="ru-RU" sz="1600" b="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fr-FR" sz="16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Vous (ne pas écouter) les nouvelles ou vous (ne pas croire) le journaliste ?</a:t>
                      </a:r>
                      <a:endParaRPr lang="ru-RU" sz="1600" b="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fr-FR" sz="16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Les élèves (ne pas apprendre)</a:t>
                      </a:r>
                      <a:r>
                        <a:rPr lang="fr-FR" sz="1600" b="0" kern="1200" baseline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16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le poème et le professeur (ne pas être)</a:t>
                      </a:r>
                      <a:r>
                        <a:rPr lang="fr-FR" sz="1600" b="0" kern="1200" baseline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16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content.</a:t>
                      </a:r>
                      <a:endParaRPr lang="ru-RU" sz="1600" b="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fr-FR" sz="16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Tu (ne pas dire) ton prénom.</a:t>
                      </a:r>
                      <a:endParaRPr lang="ru-RU" sz="1600" b="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fr-FR" sz="16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Nous (ne pas avoir) de problème avec cette voiture.</a:t>
                      </a:r>
                      <a:endParaRPr lang="ru-RU" sz="1600" b="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fr-FR" sz="16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Je (ne pas attendre) cette visite.</a:t>
                      </a:r>
                      <a:endParaRPr lang="ru-RU" sz="1600" b="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Font typeface="+mj-lt"/>
                        <a:buNone/>
                      </a:pPr>
                      <a:r>
                        <a:rPr lang="fr-FR" sz="1600" b="1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B. </a:t>
                      </a: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fr-FR" sz="16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La pomme (tomber) de l'arbre.</a:t>
                      </a:r>
                      <a:endParaRPr lang="ru-RU" sz="1600" b="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fr-FR" sz="16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Je (ne pas aller) au Canada.</a:t>
                      </a:r>
                      <a:endParaRPr lang="ru-RU" sz="1600" b="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fr-FR" sz="16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À quelle heure vous (partir) hier ?</a:t>
                      </a:r>
                      <a:endParaRPr lang="ru-RU" sz="1600" b="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fr-FR" sz="16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Nous (sortir) tôt le matin et nous (rentrer) le soir.</a:t>
                      </a:r>
                      <a:endParaRPr lang="ru-RU" sz="1600" b="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fr-FR" sz="16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La fille des Berthier (naître) en octobre.</a:t>
                      </a:r>
                      <a:endParaRPr lang="ru-RU" sz="1600" b="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fr-FR" sz="16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Ce poète (mourir) très jeune.</a:t>
                      </a:r>
                      <a:endParaRPr lang="ru-RU" sz="1600" b="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fr-FR" sz="16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Ils (ne pas venir) à la réunion.</a:t>
                      </a:r>
                      <a:endParaRPr lang="ru-RU" sz="1600" b="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fr-FR" sz="16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Sébastien (devenir) médecin comme son père.</a:t>
                      </a:r>
                      <a:endParaRPr lang="ru-RU" sz="1600" b="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fr-FR" sz="16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Monsieur le directeur n'est pas là. Il (ne pas revenir) de son voyage d’affaires.</a:t>
                      </a:r>
                      <a:endParaRPr lang="ru-RU" sz="1600" b="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fr-FR" sz="1600" b="0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Dans quelle université est-ce que tu (entrer) ?</a:t>
                      </a:r>
                      <a:endParaRPr lang="ru-RU" sz="1600" b="0" kern="120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0" indent="0">
                        <a:buFont typeface="+mj-lt"/>
                        <a:buNone/>
                      </a:pPr>
                      <a:endParaRPr lang="ru-RU" sz="1600" b="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39490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864764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6822" y="585216"/>
            <a:ext cx="9867378" cy="880329"/>
          </a:xfrm>
        </p:spPr>
        <p:txBody>
          <a:bodyPr>
            <a:normAutofit/>
          </a:bodyPr>
          <a:lstStyle/>
          <a:p>
            <a:r>
              <a:rPr lang="fr-FR" sz="28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Révision </a:t>
            </a:r>
            <a:r>
              <a:rPr lang="fr-FR" sz="28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3. </a:t>
            </a:r>
            <a:r>
              <a:rPr lang="fr-FR" sz="28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Prépositions. </a:t>
            </a:r>
            <a:endParaRPr lang="ru-RU" sz="28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5623" y="1308969"/>
            <a:ext cx="10535484" cy="5185775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fr-FR" sz="14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Mettez la préposition ou l’article contracté.</a:t>
            </a:r>
            <a:endParaRPr lang="ru-RU" sz="1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457200" lvl="0" indent="-457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Vous ne devez pas aider _____ votre fils _____ faire ses devoirs. Il doit apprendre _____ travailler seul !</a:t>
            </a:r>
            <a:endParaRPr lang="ru-RU" sz="1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457200" lvl="0" indent="-457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Nous avons commencé _____ parler _____ nos projets à la réunion du matin et nous avons continué _____ discuter après la pause déjeuner.</a:t>
            </a:r>
            <a:endParaRPr lang="ru-RU" sz="1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457200" lvl="0" indent="-457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J’ai décidé _____ décorer le sapin de No</a:t>
            </a:r>
            <a:r>
              <a:rPr lang="ru-RU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ё</a:t>
            </a:r>
            <a:r>
              <a:rPr lang="fr-FR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 _____ novembre. J’attends déjà les fêtes !</a:t>
            </a:r>
            <a:endParaRPr lang="ru-RU" sz="1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457200" lvl="0" indent="-457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Léo a demandé _____ sa mère _____ venir le chercher _____ l’après-midi.</a:t>
            </a:r>
            <a:endParaRPr lang="ru-RU" sz="1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457200" lvl="0" indent="-457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On espère _____ partir _____ vacances _____ lundi prochain.</a:t>
            </a:r>
            <a:endParaRPr lang="ru-RU" sz="1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457200" lvl="0" indent="-457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Quand allez-vous finir _____ restaurer le bâtiment ? - _____ 2025. </a:t>
            </a:r>
            <a:endParaRPr lang="ru-RU" sz="1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457200" lvl="0" indent="-457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Marc a invité _____ Claire _____ fêter No</a:t>
            </a:r>
            <a:r>
              <a:rPr lang="ru-RU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ё</a:t>
            </a:r>
            <a:r>
              <a:rPr lang="fr-FR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 ensemble. Il a proposé _____ Claire _____ aller chez ses amis Fabrice et Arlette.</a:t>
            </a:r>
            <a:endParaRPr lang="ru-RU" sz="1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457200" lvl="0" indent="-457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N’oublie pas _____ téléphoner _____ Mme Biset. – D’accord, je vais appeler _____ Mme Biset _____ ce soir.</a:t>
            </a:r>
            <a:endParaRPr lang="ru-RU" sz="1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457200" lvl="0" indent="-457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Je pense _____ passer une année _____ Belgique. Je pense déjà _____ ce voyage.</a:t>
            </a:r>
            <a:endParaRPr lang="ru-RU" sz="1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457200" lvl="0" indent="-457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À la fête de l’école nous avons rencontré _____ notre professeur _____ littérature.</a:t>
            </a:r>
            <a:endParaRPr lang="ru-RU" sz="1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457200" lvl="0" indent="-457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Elle a toujours rêvé _____ apprendre _____ danser. Elle a décidé _____ prendre des cours _____ salsa.</a:t>
            </a:r>
            <a:endParaRPr lang="ru-RU" sz="1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457200" lvl="0" indent="-457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Ne crois pas _____ Jérôme. Il ne dit pas la vérité.</a:t>
            </a:r>
            <a:endParaRPr lang="ru-RU" sz="1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457200" lvl="0" indent="-457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Arlette a servi _____ ses amis une dinde _____ marrons.</a:t>
            </a:r>
            <a:endParaRPr lang="ru-RU" sz="1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457200" lvl="0" indent="-457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Je suis contente _____ pouvoir aller _____ Maroc. Je suis prête _____ partir.</a:t>
            </a:r>
            <a:endParaRPr lang="ru-RU" sz="1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1743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6822" y="585216"/>
            <a:ext cx="9867378" cy="880329"/>
          </a:xfrm>
        </p:spPr>
        <p:txBody>
          <a:bodyPr>
            <a:normAutofit/>
          </a:bodyPr>
          <a:lstStyle/>
          <a:p>
            <a:r>
              <a:rPr lang="fr-FR" sz="28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Révision </a:t>
            </a:r>
            <a:r>
              <a:rPr lang="fr-FR" sz="28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4. </a:t>
            </a:r>
            <a:r>
              <a:rPr lang="fr-FR" sz="28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Prépositions. </a:t>
            </a:r>
            <a:endParaRPr lang="ru-RU" sz="28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5623" y="1308969"/>
            <a:ext cx="10535484" cy="5185775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32500" lnSpcReduction="20000"/>
          </a:bodyPr>
          <a:lstStyle/>
          <a:p>
            <a:pPr>
              <a:lnSpc>
                <a:spcPct val="120000"/>
              </a:lnSpc>
            </a:pPr>
            <a:r>
              <a:rPr lang="fr-FR" sz="34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Mettez la préposition ou </a:t>
            </a:r>
            <a:r>
              <a:rPr lang="fr-FR" sz="34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l’article.</a:t>
            </a:r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3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Vous croyez toujours ________ vos enfants ? </a:t>
            </a:r>
            <a:endParaRPr lang="ru-RU" sz="3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3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C’est notre professeur ________ histoire. Il s’intéresse ________ l’histoire de France. </a:t>
            </a:r>
            <a:endParaRPr lang="ru-RU" sz="3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3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Nous avons décidé ________ faire des économies. Nous rêvons depuis longtemps (</a:t>
            </a:r>
            <a:r>
              <a:rPr lang="ru-RU" sz="3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давно</a:t>
            </a:r>
            <a:r>
              <a:rPr lang="fr-FR" sz="3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) ________ faire un voyage ________ Chine.</a:t>
            </a:r>
            <a:endParaRPr lang="ru-RU" sz="3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3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Il veut inviter ________ ses amis ________ manger des pâtes / _______ un dîner de fête.</a:t>
            </a:r>
            <a:endParaRPr lang="ru-RU" sz="3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3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Tu ne penses pas ________tes études ! Quand vas-tu commencer ________ travailler ?</a:t>
            </a:r>
            <a:endParaRPr lang="ru-RU" sz="3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3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Le directeur de la banque a proposé ________ Gilles ________ un contrat. Il a proposé ________ Gilles ________ de travailler dans le département de marketing.</a:t>
            </a:r>
            <a:endParaRPr lang="ru-RU" sz="3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3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Tu dois aider ________ ton fils ________ faire son devoir ________ géographie.</a:t>
            </a:r>
            <a:endParaRPr lang="ru-RU" sz="3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3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Elle lit des articles ________ la mode !</a:t>
            </a:r>
            <a:endParaRPr lang="ru-RU" sz="3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3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Il pose trop ________ questions ________ les règles ________ grammaire !</a:t>
            </a:r>
            <a:endParaRPr lang="ru-RU" sz="3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3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Viens avec moi ! Je vais te présenter ________ mes parents. – Super ! Je rêve depuis longtemps ________ rencontrer ________ tes parents ! </a:t>
            </a:r>
            <a:endParaRPr lang="ru-RU" sz="3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3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Beaucoup ________ Français habitent ________ la campagne. Ils sont contents ________ leur mode de vie.</a:t>
            </a:r>
            <a:endParaRPr lang="ru-RU" sz="3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3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N’oubliez pas ________ composter votre billet.</a:t>
            </a:r>
            <a:endParaRPr lang="ru-RU" sz="3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3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Paul espère ________ apprendre ________ conduire la voiture.</a:t>
            </a:r>
            <a:endParaRPr lang="ru-RU" sz="3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3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Elle a aidé _________ sa mère ______ faire le ménage.</a:t>
            </a:r>
            <a:endParaRPr lang="ru-RU" sz="3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3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Il est né ________ juillet ________ 1964.</a:t>
            </a:r>
            <a:endParaRPr lang="ru-RU" sz="3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3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Combien ________ heures _________ jour travaillez-vous ?</a:t>
            </a:r>
            <a:endParaRPr lang="ru-RU" sz="3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3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Quel cadeau as-tu offert __________ ta sœur __________ son anniversaire.</a:t>
            </a:r>
            <a:endParaRPr lang="ru-RU" sz="3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3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Nous avons appris __________ la nouvelle ___________ deux jours.</a:t>
            </a:r>
            <a:endParaRPr lang="ru-RU" sz="3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3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Il a proposé ___________ ses collègues _________ visiter _________ cette exposition de photos.</a:t>
            </a:r>
            <a:endParaRPr lang="ru-RU" sz="3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3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Je n’ai pas le temps _______ faire _______ sport.</a:t>
            </a:r>
            <a:endParaRPr lang="ru-RU" sz="3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3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Il va terminer ses études __________ cette année.</a:t>
            </a:r>
            <a:endParaRPr lang="ru-RU" sz="3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3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________ quoi penses-tu ?</a:t>
            </a:r>
            <a:endParaRPr lang="ru-RU" sz="3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3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Je demande _________ mes amis _________ aider _________ Paul.</a:t>
            </a:r>
            <a:endParaRPr lang="ru-RU" sz="3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3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Nous partons _________ Belgique _________ mars.</a:t>
            </a:r>
            <a:endParaRPr lang="ru-RU" sz="3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3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Isabelle fait ses études ________ Russie. </a:t>
            </a:r>
            <a:endParaRPr lang="ru-RU" sz="3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3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L’instituteur apprend ________ ses élèves ________ lire et ________ compter. </a:t>
            </a:r>
            <a:endParaRPr lang="ru-RU" sz="3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3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Il a commencé ________ parler ________ son voyage. </a:t>
            </a:r>
            <a:endParaRPr lang="ru-RU" sz="3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14350" lvl="0" indent="-51435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fr-FR" sz="3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Finissez ________ bavarder (</a:t>
            </a:r>
            <a:r>
              <a:rPr lang="ru-RU" sz="3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болтать) </a:t>
            </a:r>
            <a:r>
              <a:rPr lang="fr-FR" sz="3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! </a:t>
            </a:r>
            <a:endParaRPr lang="ru-RU" sz="3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endParaRPr lang="ru-RU" sz="30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90703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6822" y="822346"/>
            <a:ext cx="9867378" cy="643199"/>
          </a:xfrm>
        </p:spPr>
        <p:txBody>
          <a:bodyPr>
            <a:normAutofit/>
          </a:bodyPr>
          <a:lstStyle/>
          <a:p>
            <a:r>
              <a:rPr lang="fr-FR" sz="28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Révision </a:t>
            </a:r>
            <a:r>
              <a:rPr lang="fr-FR" sz="28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5</a:t>
            </a:r>
            <a:r>
              <a:rPr lang="fr-FR" sz="28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 Vocabulaire. </a:t>
            </a:r>
            <a:endParaRPr lang="ru-RU" sz="28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5623" y="1465545"/>
            <a:ext cx="10535484" cy="5029199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fr-FR" sz="1400" b="1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Traduisez.</a:t>
            </a:r>
            <a:endParaRPr lang="fr-FR" sz="1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Приятно с вами познакомиться!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Держите</a:t>
            </a:r>
            <a:r>
              <a:rPr lang="ru-RU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! Это ваше пальто</a:t>
            </a:r>
            <a:r>
              <a:rPr lang="ru-RU" sz="1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endParaRPr lang="ru-RU" sz="1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Индейка полезна для здоровья.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В </a:t>
            </a:r>
            <a:r>
              <a:rPr lang="ru-RU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этом отеле завтрак подают до 10 часов.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Чтобы </a:t>
            </a:r>
            <a:r>
              <a:rPr lang="ru-RU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нас отблагодарить, они принесли бутылку вина и подарки.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Что </a:t>
            </a:r>
            <a:r>
              <a:rPr lang="ru-RU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ты думаешь делать на Рождество? – Я еще не думаю о Рождестве.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Я </a:t>
            </a:r>
            <a:r>
              <a:rPr lang="ru-RU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всегда мечтала научиться танцевать. Я решила взять уроки танцев.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Он </a:t>
            </a:r>
            <a:r>
              <a:rPr lang="ru-RU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нам рассказал невероятную историю</a:t>
            </a:r>
            <a:r>
              <a:rPr lang="ru-RU" sz="1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!</a:t>
            </a:r>
            <a:endParaRPr lang="ru-RU" sz="1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Я пойду на стажировку во Францию. – Какая удача! Поздравляю!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Я </a:t>
            </a:r>
            <a:r>
              <a:rPr lang="ru-RU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не успеваю читать. 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Мы </a:t>
            </a:r>
            <a:r>
              <a:rPr lang="ru-RU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не успели украсить ёлку.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Марк </a:t>
            </a:r>
            <a:r>
              <a:rPr lang="ru-RU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встретил Клэр в поезде. Какая необычная встреча!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Обнимаю </a:t>
            </a:r>
            <a:r>
              <a:rPr lang="ru-RU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тебя! 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Я надеюсь, что этот год принесёт тебе много счастья и радости!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1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Что </a:t>
            </a:r>
            <a:r>
              <a:rPr lang="ru-RU" sz="14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он тебе предложил? – Он мне предложил вместе отпраздновать Рождество</a:t>
            </a:r>
            <a:r>
              <a:rPr lang="ru-RU" sz="14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endParaRPr lang="ru-RU" sz="14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18024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725</TotalTime>
  <Words>1492</Words>
  <Application>Microsoft Office PowerPoint</Application>
  <PresentationFormat>Широкоэкранный</PresentationFormat>
  <Paragraphs>231</Paragraphs>
  <Slides>11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Calibri</vt:lpstr>
      <vt:lpstr>Segoe UI</vt:lpstr>
      <vt:lpstr>Tw Cen MT</vt:lpstr>
      <vt:lpstr>Tw Cen MT Condensed</vt:lpstr>
      <vt:lpstr>Wingdings</vt:lpstr>
      <vt:lpstr>Wingdings 3</vt:lpstr>
      <vt:lpstr>Интеграл</vt:lpstr>
      <vt:lpstr>Leçon 13</vt:lpstr>
      <vt:lpstr>Dire l’année</vt:lpstr>
      <vt:lpstr>Passé composé с глаголом être</vt:lpstr>
      <vt:lpstr>Passé composé с глаголом être</vt:lpstr>
      <vt:lpstr>  Passé composé (Доп. Упражнение) </vt:lpstr>
      <vt:lpstr>Место наречия в passé composé</vt:lpstr>
      <vt:lpstr>Révision 1. Pronoms. </vt:lpstr>
      <vt:lpstr>Révision 2. Passé composé</vt:lpstr>
      <vt:lpstr>Révision 3. Prépositions. </vt:lpstr>
      <vt:lpstr>Révision 4. Prépositions. </vt:lpstr>
      <vt:lpstr>Révision 5. Vocabulaire.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Leçons 1-2</dc:title>
  <dc:creator>guest</dc:creator>
  <cp:lastModifiedBy>Люда</cp:lastModifiedBy>
  <cp:revision>92</cp:revision>
  <dcterms:created xsi:type="dcterms:W3CDTF">2020-09-06T18:19:35Z</dcterms:created>
  <dcterms:modified xsi:type="dcterms:W3CDTF">2026-08-29T08:03:39Z</dcterms:modified>
</cp:coreProperties>
</file>