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6" r:id="rId3"/>
    <p:sldId id="271" r:id="rId4"/>
    <p:sldId id="267" r:id="rId5"/>
    <p:sldId id="273" r:id="rId6"/>
    <p:sldId id="274" r:id="rId7"/>
    <p:sldId id="272" r:id="rId8"/>
    <p:sldId id="275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6310" autoAdjust="0"/>
  </p:normalViewPr>
  <p:slideViewPr>
    <p:cSldViewPr snapToGrid="0">
      <p:cViewPr varScale="1">
        <p:scale>
          <a:sx n="122" d="100"/>
          <a:sy n="122" d="100"/>
        </p:scale>
        <p:origin x="451" y="86"/>
      </p:cViewPr>
      <p:guideLst/>
    </p:cSldViewPr>
  </p:slideViewPr>
  <p:outlineViewPr>
    <p:cViewPr>
      <p:scale>
        <a:sx n="33" d="100"/>
        <a:sy n="33" d="100"/>
      </p:scale>
      <p:origin x="0" y="-10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07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4DF66-9E3B-4D62-A7B6-076AB03D735F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7101-2BCD-46DD-A8B9-5BF8E0967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681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958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786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0979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7878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5124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436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450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4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7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072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0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4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9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1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827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3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5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45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71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Leçon 12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Accent français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45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6" y="798280"/>
            <a:ext cx="9720072" cy="835211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Местоимения (обобщение)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386147"/>
              </p:ext>
            </p:extLst>
          </p:nvPr>
        </p:nvGraphicFramePr>
        <p:xfrm>
          <a:off x="1024126" y="1732775"/>
          <a:ext cx="9495913" cy="4830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34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57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55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011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4033">
                <a:tc>
                  <a:txBody>
                    <a:bodyPr/>
                    <a:lstStyle/>
                    <a:p>
                      <a:r>
                        <a:rPr lang="ru-RU" baseline="0" dirty="0" smtClean="0"/>
                        <a:t>Подлежащее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Прямое</a:t>
                      </a:r>
                      <a:r>
                        <a:rPr lang="ru-RU" baseline="0" dirty="0" smtClean="0"/>
                        <a:t> дополнение</a:t>
                      </a:r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Косвенное</a:t>
                      </a:r>
                      <a:r>
                        <a:rPr lang="ru-RU" baseline="0" dirty="0" smtClean="0"/>
                        <a:t> д</a:t>
                      </a:r>
                      <a:r>
                        <a:rPr lang="ru-RU" dirty="0" smtClean="0"/>
                        <a:t>ополнение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096">
                <a:tc gridSpan="2">
                  <a:txBody>
                    <a:bodyPr/>
                    <a:lstStyle/>
                    <a:p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с предлогом </a:t>
                      </a:r>
                      <a:r>
                        <a:rPr lang="fr-FR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fr-FR" b="1" baseline="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</a:rPr>
                        <a:t>à</a:t>
                      </a:r>
                      <a:r>
                        <a:rPr lang="fr-FR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с другими предлогами</a:t>
                      </a:r>
                      <a:endParaRPr lang="ru-RU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4208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moi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1981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te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te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toi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934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</a:t>
                      </a:r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fr-FR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ctr"/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lui</a:t>
                      </a:r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lui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7716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</a:t>
                      </a:r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6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6728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8701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fr-FR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ctr"/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les</a:t>
                      </a:r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fr-FR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ctr"/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leur</a:t>
                      </a:r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eux</a:t>
                      </a:r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8895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</a:t>
                      </a:r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8895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перед</a:t>
                      </a:r>
                      <a:r>
                        <a:rPr lang="ru-RU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глаголом</a:t>
                      </a:r>
                      <a:endParaRPr lang="ru-RU" b="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после предлога</a:t>
                      </a:r>
                      <a:endParaRPr lang="ru-RU" b="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2410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0"/>
            <a:ext cx="9720072" cy="2084832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Passé composé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 глаголом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avoir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8586" y="2149268"/>
            <a:ext cx="10196046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0298350"/>
              </p:ext>
            </p:extLst>
          </p:nvPr>
        </p:nvGraphicFramePr>
        <p:xfrm>
          <a:off x="1024128" y="1447061"/>
          <a:ext cx="10436944" cy="50753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36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4803">
                <a:tc>
                  <a:txBody>
                    <a:bodyPr/>
                    <a:lstStyle/>
                    <a:p>
                      <a:pPr algn="ctr"/>
                      <a:r>
                        <a:rPr lang="fr-FR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avoir + participe passé 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715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</a:t>
                      </a:r>
                      <a:r>
                        <a:rPr lang="fr-FR" sz="2400" baseline="30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er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groupe : parl/er → parl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2</a:t>
                      </a:r>
                      <a:r>
                        <a:rPr lang="fr-FR" sz="2400" baseline="30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ème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groupe : finir → fin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3</a:t>
                      </a:r>
                      <a:r>
                        <a:rPr lang="fr-FR" sz="2400" baseline="30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ème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groupe : faire → fait, voir → vu 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fr-FR" sz="24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fr-FR" sz="24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fr-FR" sz="24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fr-FR" sz="24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lui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ai parlé. Je ne 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lui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ai pas parlé.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692467"/>
              </p:ext>
            </p:extLst>
          </p:nvPr>
        </p:nvGraphicFramePr>
        <p:xfrm>
          <a:off x="1404911" y="3808520"/>
          <a:ext cx="9623395" cy="18643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00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46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02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385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2719"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Утвердительная форма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Отрицательная форма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719"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j’ai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avons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0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n’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ai </a:t>
                      </a:r>
                      <a:r>
                        <a:rPr lang="fr-FR" sz="20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pas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0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n’</a:t>
                      </a: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avons </a:t>
                      </a:r>
                      <a:r>
                        <a:rPr lang="fr-FR" sz="20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pas</a:t>
                      </a: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719"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as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avez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0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n’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as </a:t>
                      </a:r>
                      <a:r>
                        <a:rPr lang="fr-FR" sz="20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pas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0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n’</a:t>
                      </a: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avez </a:t>
                      </a:r>
                      <a:r>
                        <a:rPr lang="fr-FR" sz="20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pas</a:t>
                      </a: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154"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/ elle a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/ elles ont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/ elle </a:t>
                      </a:r>
                      <a:r>
                        <a:rPr lang="fr-FR" sz="20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n’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 </a:t>
                      </a:r>
                      <a:r>
                        <a:rPr lang="fr-FR" sz="20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pas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 elles </a:t>
                      </a:r>
                      <a:r>
                        <a:rPr lang="fr-FR" sz="20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n’</a:t>
                      </a: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ont </a:t>
                      </a:r>
                      <a:r>
                        <a:rPr lang="fr-FR" sz="20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pas</a:t>
                      </a: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fini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091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Употребление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passé composé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623" y="1802168"/>
            <a:ext cx="10404630" cy="452761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Законченное действие в прошлом,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ограниченное во времени: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J’ai travaillé deux ans à Madrid.</a:t>
            </a:r>
          </a:p>
          <a:p>
            <a:pPr marL="0" indent="0">
              <a:buNone/>
            </a:pPr>
            <a:r>
              <a:rPr lang="fr-FR" sz="2400" i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Hier, j’ai fini la traduction.</a:t>
            </a:r>
            <a:endParaRPr lang="ru-RU" sz="2400" i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fr-FR" sz="24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Действия, следующие одно за другим: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4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</a:t>
            </a:r>
            <a:r>
              <a:rPr lang="fr-FR" sz="2400" i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Hier 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soir, j’ai fait le ménage, et après j’ai préparé le dîner.</a:t>
            </a:r>
            <a:endParaRPr lang="fr-FR" sz="24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2400" i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2400" i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2400" i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2400" i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i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b="1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749981"/>
              </p:ext>
            </p:extLst>
          </p:nvPr>
        </p:nvGraphicFramePr>
        <p:xfrm>
          <a:off x="6285392" y="1802167"/>
          <a:ext cx="4944861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5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9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79720">
                <a:tc>
                  <a:txBody>
                    <a:bodyPr/>
                    <a:lstStyle/>
                    <a:p>
                      <a:r>
                        <a:rPr lang="fr-FR" sz="1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hier</a:t>
                      </a:r>
                    </a:p>
                    <a:p>
                      <a:r>
                        <a:rPr lang="fr-FR" sz="1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hier</a:t>
                      </a:r>
                      <a:r>
                        <a:rPr lang="fr-FR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matin, hier soir</a:t>
                      </a:r>
                    </a:p>
                    <a:p>
                      <a:r>
                        <a:rPr lang="fr-FR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mardi dernier</a:t>
                      </a:r>
                    </a:p>
                    <a:p>
                      <a:r>
                        <a:rPr lang="fr-FR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l‘été dernier</a:t>
                      </a:r>
                    </a:p>
                    <a:p>
                      <a:r>
                        <a:rPr lang="fr-FR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 semaine dernière</a:t>
                      </a:r>
                    </a:p>
                    <a:p>
                      <a:r>
                        <a:rPr lang="fr-FR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l‘année dernière</a:t>
                      </a:r>
                    </a:p>
                    <a:p>
                      <a:r>
                        <a:rPr lang="fr-FR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y a deux ans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вчера</a:t>
                      </a:r>
                    </a:p>
                    <a:p>
                      <a:r>
                        <a:rPr lang="ru-RU" sz="1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вчера утром,</a:t>
                      </a:r>
                      <a:r>
                        <a:rPr lang="ru-RU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вечером</a:t>
                      </a:r>
                    </a:p>
                    <a:p>
                      <a:r>
                        <a:rPr lang="ru-RU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прошлый вторник</a:t>
                      </a:r>
                      <a:endParaRPr lang="fr-FR" sz="1800" b="0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ru-RU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прошлым летом</a:t>
                      </a:r>
                    </a:p>
                    <a:p>
                      <a:r>
                        <a:rPr lang="ru-RU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 прошлой неделе</a:t>
                      </a:r>
                    </a:p>
                    <a:p>
                      <a:r>
                        <a:rPr lang="ru-RU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прошлом году</a:t>
                      </a:r>
                    </a:p>
                    <a:p>
                      <a:r>
                        <a:rPr lang="ru-RU" sz="1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два года назад</a:t>
                      </a:r>
                      <a:endParaRPr lang="ru-RU" sz="1800" b="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7771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257452"/>
            <a:ext cx="9720072" cy="1136342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Passé composé </a:t>
            </a:r>
            <a:r>
              <a:rPr lang="ru-RU" sz="2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Упражнение)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17576"/>
            <a:ext cx="10196046" cy="417250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0" indent="0">
              <a:buNone/>
            </a:pPr>
            <a:endParaRPr lang="fr-FR" sz="2100" b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fr-FR" sz="7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7200" b="1" dirty="0"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fr-FR" sz="3200" dirty="0"/>
              <a:t> </a:t>
            </a:r>
            <a:endParaRPr lang="ru-RU" sz="3200" dirty="0"/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059387"/>
              </p:ext>
            </p:extLst>
          </p:nvPr>
        </p:nvGraphicFramePr>
        <p:xfrm>
          <a:off x="1024128" y="1322773"/>
          <a:ext cx="10117348" cy="464302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1173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4302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fr-FR" sz="1600" b="1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Mettez les verbes au passé composé (forme positive et négative)</a:t>
                      </a:r>
                    </a:p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fr-FR" sz="1600" b="0" kern="1200" dirty="0" smtClean="0">
                          <a:solidFill>
                            <a:srgbClr val="C0000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Modèle:</a:t>
                      </a:r>
                      <a:r>
                        <a:rPr lang="fr-FR" sz="1600" b="0" kern="1200" baseline="0" dirty="0" smtClean="0">
                          <a:solidFill>
                            <a:srgbClr val="C0000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6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regarde – j’ai regardé, je n’ai pas regardé</a:t>
                      </a:r>
                    </a:p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fr-FR" sz="16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            je le regarde – je l’ai regardé, je ne l’ai pas regardé</a:t>
                      </a:r>
                    </a:p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921750"/>
              </p:ext>
            </p:extLst>
          </p:nvPr>
        </p:nvGraphicFramePr>
        <p:xfrm>
          <a:off x="1024126" y="2281561"/>
          <a:ext cx="10072959" cy="427921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58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2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9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32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0177">
                <a:tc gridSpan="2"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400" b="1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</a:t>
                      </a:r>
                      <a:r>
                        <a:rPr lang="fr-FR" sz="1400" b="1" baseline="300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er</a:t>
                      </a:r>
                      <a:r>
                        <a:rPr lang="en-US" sz="1400" b="1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groupe / 2</a:t>
                      </a:r>
                      <a:r>
                        <a:rPr lang="fr-FR" sz="1400" b="1" baseline="300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ème</a:t>
                      </a:r>
                      <a:r>
                        <a:rPr lang="en-US" sz="1400" b="1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groupe</a:t>
                      </a:r>
                      <a:endParaRPr lang="fr-FR" sz="1400" b="1" baseline="0" dirty="0" smtClean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endParaRPr lang="fr-FR" sz="1600" b="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400" b="1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</a:t>
                      </a:r>
                      <a:r>
                        <a:rPr lang="fr-FR" sz="1400" b="1" baseline="300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ème</a:t>
                      </a:r>
                      <a:r>
                        <a:rPr lang="fr-FR" sz="1400" b="1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groupe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fr-FR" sz="16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4886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j’habite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chantes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rêve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déjeune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commençons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tournez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dessinent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 dansent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 montre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travailles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te cherche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m’écoute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l’aime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nous trouvent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vous aide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leur téléphone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les écoutons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les invitez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le choisis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le finis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je perds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tu fais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il dit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nous dormons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vous ouvrez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il pleut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on sait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elle doit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elles peuvent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vous voulez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les prends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m’écrit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vous comprend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le traduisons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me voient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te crois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le lisons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le connaissez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 t’attend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lui répondent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114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257452"/>
            <a:ext cx="9720072" cy="1136342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Passé composé </a:t>
            </a:r>
            <a:r>
              <a:rPr lang="ru-RU" sz="2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Упражнение)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17576"/>
            <a:ext cx="10196046" cy="417250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0" indent="0">
              <a:buNone/>
            </a:pPr>
            <a:endParaRPr lang="fr-FR" sz="2100" b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fr-FR" sz="7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7200" b="1" dirty="0"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fr-FR" sz="3200" dirty="0"/>
              <a:t> </a:t>
            </a:r>
            <a:endParaRPr lang="ru-RU" sz="3200" dirty="0"/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946536"/>
              </p:ext>
            </p:extLst>
          </p:nvPr>
        </p:nvGraphicFramePr>
        <p:xfrm>
          <a:off x="1024128" y="1322773"/>
          <a:ext cx="10117348" cy="500410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1173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04106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fr-FR" sz="1600" b="1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Mettez </a:t>
                      </a:r>
                      <a:r>
                        <a:rPr lang="fr-FR" sz="1600" b="1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les phrases </a:t>
                      </a:r>
                      <a:r>
                        <a:rPr lang="fr-FR" sz="1600" b="1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au </a:t>
                      </a:r>
                      <a:r>
                        <a:rPr lang="fr-FR" sz="1600" b="1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passé composé. Changez les </a:t>
                      </a:r>
                      <a:r>
                        <a:rPr lang="fr-FR" sz="1600" b="1" u="sng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marqueurs de temps !</a:t>
                      </a:r>
                    </a:p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endParaRPr lang="fr-FR" sz="1600" b="1" kern="1200" baseline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endParaRPr lang="fr-FR" sz="1600" b="1" kern="1200" baseline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endParaRPr lang="fr-FR" sz="1600" b="1" kern="1200" baseline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endParaRPr lang="fr-FR" sz="1600" b="1" kern="1200" baseline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440249"/>
              </p:ext>
            </p:extLst>
          </p:nvPr>
        </p:nvGraphicFramePr>
        <p:xfrm>
          <a:off x="1349401" y="1787962"/>
          <a:ext cx="9466802" cy="4337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334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3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763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Qu’est-ce que vous dites ?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Ils n’apprennent pas le chinois.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Vous me comprenez ?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lui écris des messages.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Elle met une jolie robe.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Le petit ne dort pas !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Nous leur offrons un tableau.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On construit un nouveau bâtiment.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Ils ne traduisent pas le poème.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sais la vérité.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Nous ne le croyons pas.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Les enfants ne lisent pas ce livre.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connais ses grands-parents.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 ne m’attends pas !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Vous ne leur répondez pas.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Nous perdons nos billets.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u="sng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Aujourd’hui</a:t>
                      </a: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je suis très fatigué.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u="sng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 matin</a:t>
                      </a:r>
                      <a:r>
                        <a:rPr lang="fr-FR" sz="1400" b="0" u="none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fais les courses.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u="sng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 soir</a:t>
                      </a:r>
                      <a:r>
                        <a:rPr lang="fr-FR" sz="1400" b="0" u="none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nous devons faire le ménage.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u="sng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Cette semaine</a:t>
                      </a:r>
                      <a:r>
                        <a:rPr lang="fr-FR" sz="1400" b="0" u="none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 ne pleut pas.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u="sng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Cette année</a:t>
                      </a: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ils ont beaucoup de cours.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u="sng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Cet hiver</a:t>
                      </a: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il veut aller à la montagne.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u="sng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Cet été</a:t>
                      </a: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vous pouvez vous baigner.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u="sng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 dimanche</a:t>
                      </a: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je vois mes amis.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u="sng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 lundi</a:t>
                      </a: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elle prend un cours de musique.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400" b="0" u="sng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 vendredi</a:t>
                      </a:r>
                      <a:r>
                        <a:rPr lang="fr-FR" sz="1400" b="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ils ouvrent leur boutique.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8766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Предлоги с названиями стран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1882066"/>
            <a:ext cx="10760523" cy="42905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028978"/>
              </p:ext>
            </p:extLst>
          </p:nvPr>
        </p:nvGraphicFramePr>
        <p:xfrm>
          <a:off x="878316" y="1997477"/>
          <a:ext cx="10436316" cy="40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47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474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20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9393">
                <a:tc>
                  <a:txBody>
                    <a:bodyPr/>
                    <a:lstStyle/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u="none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</a:t>
                      </a:r>
                      <a:endParaRPr lang="ru-RU" u="none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AU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AUX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19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Страны</a:t>
                      </a:r>
                      <a:r>
                        <a:rPr lang="ru-RU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ж.р.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Franc</a:t>
                      </a:r>
                      <a:r>
                        <a:rPr lang="fr-FR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l’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Espagn</a:t>
                      </a:r>
                      <a:r>
                        <a:rPr lang="fr-FR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endParaRPr lang="fr-FR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endParaRPr lang="fr-FR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France, </a:t>
                      </a:r>
                      <a:r>
                        <a:rPr lang="fr-FR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Espagne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endParaRPr lang="en-US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19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Страны м.р.</a:t>
                      </a:r>
                      <a:endParaRPr lang="fr-FR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Canad</a:t>
                      </a:r>
                      <a:r>
                        <a:rPr lang="fr-FR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Brési</a:t>
                      </a:r>
                      <a:r>
                        <a:rPr lang="fr-FR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b="1" u="none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l‘</a:t>
                      </a:r>
                      <a:r>
                        <a:rPr lang="fr-FR" u="none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Ira</a:t>
                      </a:r>
                      <a:r>
                        <a:rPr lang="fr-FR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</a:t>
                      </a:r>
                      <a:endParaRPr lang="fr-FR" u="none" baseline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u="sng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начинающиеся</a:t>
                      </a: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с гласной</a:t>
                      </a:r>
                      <a:endParaRPr lang="fr-FR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endParaRPr lang="fr-FR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endParaRPr lang="fr-FR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Iran 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начинающиеся с согласной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au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Canada, 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au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Brésil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19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Страны во мн.ч.</a:t>
                      </a:r>
                      <a:endParaRPr lang="fr-FR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fr-FR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les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États-Unis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aux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États-Unis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3542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257452"/>
            <a:ext cx="9720072" cy="1136342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</a:t>
            </a:r>
            <a:r>
              <a:rPr lang="fr-FR" sz="36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évisio</a:t>
            </a:r>
            <a:r>
              <a:rPr lang="fr-FR" sz="3600" dirty="0" err="1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17576"/>
            <a:ext cx="10196046" cy="417250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0" indent="0">
              <a:buNone/>
            </a:pPr>
            <a:endParaRPr lang="fr-FR" sz="2100" b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fr-FR" sz="7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7200" b="1" dirty="0"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fr-FR" sz="3200" dirty="0"/>
              <a:t> </a:t>
            </a:r>
            <a:endParaRPr lang="ru-RU" sz="3200" dirty="0"/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9575273"/>
              </p:ext>
            </p:extLst>
          </p:nvPr>
        </p:nvGraphicFramePr>
        <p:xfrm>
          <a:off x="1024128" y="1322773"/>
          <a:ext cx="10117348" cy="500410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1173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04106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fr-FR" sz="1600" b="1" u="none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Traduisez</a:t>
                      </a:r>
                    </a:p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endParaRPr lang="fr-FR" sz="1600" b="1" u="sng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endParaRPr lang="fr-FR" sz="1600" b="1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endParaRPr lang="fr-FR" sz="1600" b="1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endParaRPr lang="fr-FR" sz="1600" b="1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endParaRPr lang="fr-FR" sz="1600" b="1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394171"/>
              </p:ext>
            </p:extLst>
          </p:nvPr>
        </p:nvGraphicFramePr>
        <p:xfrm>
          <a:off x="1277398" y="1766169"/>
          <a:ext cx="9466802" cy="4227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1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252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27899"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Что еще можно посмотреть в этом городе? – Вы можете посетить старый город, прогуляться по его очаровательным улицам.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Почему ты не захотел поехать на море? – Сегодня очень холодно для купания.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Дорогие друзья, я так рад вас снова видеть! Приходите сегодня вечером ко мне. У меня много новостей!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Что вы будете делать в воскресенье? – Я думаю, что на этих выходных мы поедем за покупками. Нашему сыну будет 9 лет. Мы должны купить ему подарок.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Вы уже видели новый фильм </a:t>
                      </a:r>
                      <a:r>
                        <a:rPr lang="ru-RU" sz="1400" b="0" kern="1200" dirty="0" err="1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Вуди</a:t>
                      </a: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Аллена? Он вам понравился?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Мы должны выбрать подарок Марку. У него будет день рождения в понедельник, 20 июля.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Ты мне даришь платки на все праздники. Вот этот красный платок подойдет к моему белому платью?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8"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Я очень устала, мне нужно отдохнуть. Вчера я работала весь день.</a:t>
                      </a:r>
                      <a:endParaRPr lang="fr-FR" sz="14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 startAt="8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 прошлом году я посетил Италию. Я провёл прекрасные каникулы.</a:t>
                      </a:r>
                    </a:p>
                    <a:p>
                      <a:pPr marL="342900" lvl="0" indent="-342900">
                        <a:buFont typeface="+mj-lt"/>
                        <a:buAutoNum type="arabicPeriod" startAt="8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Не хулиганьте! У мамы Лео сегодня много работы, она будет недовольна. </a:t>
                      </a:r>
                    </a:p>
                    <a:p>
                      <a:pPr marL="342900" lvl="0" indent="-342900">
                        <a:buFont typeface="+mj-lt"/>
                        <a:buAutoNum type="arabicPeriod" startAt="8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На свой день рождения она надела это прекрасное зеленое платье. Всем оно понравилось.</a:t>
                      </a:r>
                    </a:p>
                    <a:p>
                      <a:pPr marL="342900" lvl="0" indent="-342900">
                        <a:buFont typeface="+mj-lt"/>
                        <a:buAutoNum type="arabicPeriod" startAt="8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Что нужно сделать, чтобы поехать учиться во Францию или Канаду? – Нужно хорошо учить французский язык.</a:t>
                      </a:r>
                    </a:p>
                    <a:p>
                      <a:pPr marL="342900" lvl="0" indent="-342900">
                        <a:buFont typeface="+mj-lt"/>
                        <a:buAutoNum type="arabicPeriod" startAt="8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Вы много путешествовали, но не видели Париж? </a:t>
                      </a:r>
                    </a:p>
                    <a:p>
                      <a:pPr marL="342900" lvl="0" indent="-342900">
                        <a:buFont typeface="+mj-lt"/>
                        <a:buAutoNum type="arabicPeriod" startAt="8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Их дочь не умеет танцевать, но хочет научиться. Поэтому она ходит в школу танцев 2 раза в неделю.</a:t>
                      </a:r>
                    </a:p>
                    <a:p>
                      <a:pPr marL="342900" lvl="0" indent="-342900">
                        <a:buFont typeface="+mj-lt"/>
                        <a:buAutoNum type="arabicPeriod" startAt="8"/>
                      </a:pP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Туристы захотели остаться в </a:t>
                      </a:r>
                      <a:r>
                        <a:rPr lang="ru-RU" sz="1400" b="0" kern="1200" dirty="0" err="1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Блуа</a:t>
                      </a:r>
                      <a:r>
                        <a:rPr lang="ru-RU" sz="14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до вечера. Они пообедали в ресторане и посетили замок.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17895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665</TotalTime>
  <Words>920</Words>
  <Application>Microsoft Office PowerPoint</Application>
  <PresentationFormat>Широкоэкранный</PresentationFormat>
  <Paragraphs>254</Paragraphs>
  <Slides>8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Calibri</vt:lpstr>
      <vt:lpstr>Segoe UI</vt:lpstr>
      <vt:lpstr>Tw Cen MT</vt:lpstr>
      <vt:lpstr>Tw Cen MT Condensed</vt:lpstr>
      <vt:lpstr>Wingdings</vt:lpstr>
      <vt:lpstr>Wingdings 3</vt:lpstr>
      <vt:lpstr>Интеграл</vt:lpstr>
      <vt:lpstr>Leçon 12</vt:lpstr>
      <vt:lpstr>Местоимения (обобщение)</vt:lpstr>
      <vt:lpstr>Passé composé с глаголом avoir</vt:lpstr>
      <vt:lpstr>Употребление passé composé</vt:lpstr>
      <vt:lpstr>  Passé composé (Доп. Упражнение) </vt:lpstr>
      <vt:lpstr>  Passé composé (Доп. Упражнение) </vt:lpstr>
      <vt:lpstr>Предлоги с названиями стран</vt:lpstr>
      <vt:lpstr>  Révision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Leçons 1-2</dc:title>
  <dc:creator>guest</dc:creator>
  <cp:lastModifiedBy>Люда</cp:lastModifiedBy>
  <cp:revision>85</cp:revision>
  <dcterms:created xsi:type="dcterms:W3CDTF">2020-09-06T18:19:35Z</dcterms:created>
  <dcterms:modified xsi:type="dcterms:W3CDTF">2025-08-28T12:25:48Z</dcterms:modified>
</cp:coreProperties>
</file>