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62" r:id="rId3"/>
    <p:sldId id="281" r:id="rId4"/>
    <p:sldId id="280" r:id="rId5"/>
    <p:sldId id="266" r:id="rId6"/>
    <p:sldId id="267" r:id="rId7"/>
    <p:sldId id="274" r:id="rId8"/>
    <p:sldId id="282" r:id="rId9"/>
    <p:sldId id="283" r:id="rId10"/>
    <p:sldId id="271" r:id="rId11"/>
    <p:sldId id="275" r:id="rId12"/>
    <p:sldId id="276" r:id="rId13"/>
    <p:sldId id="284" r:id="rId14"/>
    <p:sldId id="285" r:id="rId15"/>
    <p:sldId id="286" r:id="rId16"/>
    <p:sldId id="288" r:id="rId17"/>
    <p:sldId id="287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CC"/>
    <a:srgbClr val="FFE4C9"/>
    <a:srgbClr val="E8EDF5"/>
    <a:srgbClr val="2683C6"/>
    <a:srgbClr val="1CAD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6310" autoAdjust="0"/>
  </p:normalViewPr>
  <p:slideViewPr>
    <p:cSldViewPr snapToGrid="0">
      <p:cViewPr varScale="1">
        <p:scale>
          <a:sx n="122" d="100"/>
          <a:sy n="122" d="100"/>
        </p:scale>
        <p:origin x="451" y="86"/>
      </p:cViewPr>
      <p:guideLst/>
    </p:cSldViewPr>
  </p:slideViewPr>
  <p:outlineViewPr>
    <p:cViewPr>
      <p:scale>
        <a:sx n="33" d="100"/>
        <a:sy n="33" d="100"/>
      </p:scale>
      <p:origin x="0" y="-10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07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32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793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958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979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392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217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233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7863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47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5941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7601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527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1615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40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</a:t>
            </a:r>
            <a:r>
              <a:rPr lang="en-US" dirty="0" smtClean="0">
                <a:solidFill>
                  <a:srgbClr val="C00000"/>
                </a:solidFill>
              </a:rPr>
              <a:t>11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Dire la</a:t>
            </a:r>
            <a:r>
              <a:rPr lang="fr-FR" sz="44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couleur</a:t>
            </a:r>
            <a:endParaRPr lang="ru-RU" sz="44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021908"/>
              </p:ext>
            </p:extLst>
          </p:nvPr>
        </p:nvGraphicFramePr>
        <p:xfrm>
          <a:off x="870012" y="1908699"/>
          <a:ext cx="10012639" cy="4761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6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56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2054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</a:t>
                      </a:r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couleur blanche</a:t>
                      </a:r>
                    </a:p>
                    <a:p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 blanc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quelle couleur est la robe?</a:t>
                      </a:r>
                    </a:p>
                    <a:p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- La robe est blanche.</a:t>
                      </a:r>
                      <a:endParaRPr lang="ru-RU" sz="24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1349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fr-FR" sz="20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fr-FR" sz="20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fr-FR" sz="20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fr-FR" sz="20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fr-FR" sz="20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fr-FR" sz="20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fr-FR" sz="20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ru-RU" sz="20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" t="36893" r="1346"/>
          <a:stretch/>
        </p:blipFill>
        <p:spPr>
          <a:xfrm>
            <a:off x="870012" y="2979608"/>
            <a:ext cx="10012639" cy="36573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16241" y="2993352"/>
            <a:ext cx="10883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jaune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96528" y="2946813"/>
            <a:ext cx="1350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orange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7972" y="4929508"/>
            <a:ext cx="8162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vert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13691" y="5225266"/>
            <a:ext cx="8851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bleu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62588" y="4589756"/>
            <a:ext cx="10647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violet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36311" y="5724585"/>
            <a:ext cx="11204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rouge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84036" y="5298818"/>
            <a:ext cx="13338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marron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987364" y="4693493"/>
            <a:ext cx="7954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noir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70575" y="5810041"/>
            <a:ext cx="7729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gris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811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7" y="583071"/>
            <a:ext cx="9720072" cy="149961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fr-FR" sz="24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fr-FR" sz="24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40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À la mer</a:t>
            </a:r>
            <a:br>
              <a:rPr lang="fr-FR" sz="40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4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644" y="204185"/>
            <a:ext cx="5444971" cy="4083728"/>
          </a:xfrm>
        </p:spPr>
      </p:pic>
      <p:sp>
        <p:nvSpPr>
          <p:cNvPr id="5" name="TextBox 4"/>
          <p:cNvSpPr txBox="1"/>
          <p:nvPr/>
        </p:nvSpPr>
        <p:spPr>
          <a:xfrm>
            <a:off x="7119968" y="3419308"/>
            <a:ext cx="10999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la mer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50946" y="956747"/>
            <a:ext cx="13965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le phare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61125" y="3459687"/>
            <a:ext cx="1627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l’herbe (f)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9" name="Объект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8000" contras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33434" r="38309"/>
          <a:stretch/>
        </p:blipFill>
        <p:spPr>
          <a:xfrm>
            <a:off x="172839" y="2702540"/>
            <a:ext cx="6274926" cy="38085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5815" y="3293615"/>
            <a:ext cx="1016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le ciel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97475" y="5987839"/>
            <a:ext cx="2406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les bateaux (m)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47274" y="5066288"/>
            <a:ext cx="44866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quelle couleur est … ?</a:t>
            </a:r>
            <a:br>
              <a:rPr lang="fr-FR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28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quelle couleur sont … ?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41912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fr-FR" sz="28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78" y="1651099"/>
            <a:ext cx="5360862" cy="402272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0"/>
          <a:stretch/>
        </p:blipFill>
        <p:spPr>
          <a:xfrm rot="5400000">
            <a:off x="6411890" y="782702"/>
            <a:ext cx="5866859" cy="500127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23278" y="5804647"/>
            <a:ext cx="63386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quelle couleur sont les fleurs (f)?</a:t>
            </a:r>
            <a:br>
              <a:rPr lang="fr-FR" sz="2400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2400" dirty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quelle couleur sont les légumes (m)?</a:t>
            </a: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1134" y="873946"/>
            <a:ext cx="365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accent6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AU MARCHÉ</a:t>
            </a:r>
            <a:endParaRPr lang="ru-RU" sz="3600" b="1" dirty="0">
              <a:solidFill>
                <a:schemeClr val="accent6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48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7" y="585216"/>
            <a:ext cx="10392555" cy="149961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Местоимения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Косвенного дополнения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93031"/>
              </p:ext>
            </p:extLst>
          </p:nvPr>
        </p:nvGraphicFramePr>
        <p:xfrm>
          <a:off x="1024128" y="2084832"/>
          <a:ext cx="10117348" cy="3888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9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93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93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9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498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Местоимение</a:t>
                      </a:r>
                      <a:r>
                        <a:rPr lang="ru-RU" sz="2400" baseline="0" dirty="0" smtClean="0"/>
                        <a:t> - подлежащее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aseline="0" dirty="0" smtClean="0"/>
                        <a:t>Косвенное дополнение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Местоимение</a:t>
                      </a:r>
                      <a:r>
                        <a:rPr lang="ru-RU" sz="2400" baseline="0" dirty="0" smtClean="0"/>
                        <a:t> - подлежащее</a:t>
                      </a:r>
                      <a:endParaRPr lang="ru-RU" sz="2400" dirty="0" smtClean="0"/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aseline="0" dirty="0" smtClean="0"/>
                        <a:t>Косвенное дополнение</a:t>
                      </a:r>
                      <a:endParaRPr lang="ru-RU" sz="2400" dirty="0" smtClean="0"/>
                    </a:p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4987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4987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te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4987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4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lui</a:t>
                      </a:r>
                    </a:p>
                    <a:p>
                      <a:pPr algn="ctr"/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fr-FR" sz="2400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sz="2400" b="1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leur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987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</a:t>
                      </a:r>
                      <a:endParaRPr lang="ru-RU" sz="24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2410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Употребление местоимений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косвенного дополнения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4849" y="2293782"/>
            <a:ext cx="10196046" cy="350932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Marc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parle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à Claire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→ Marc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lui 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parle.</a:t>
            </a:r>
            <a:endParaRPr lang="ru-RU" sz="36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Marc ne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lui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parle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pas.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Marc veut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lui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parler</a:t>
            </a:r>
            <a:r>
              <a:rPr lang="fr-FR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Il ne veut pas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lui </a:t>
            </a:r>
            <a:r>
              <a:rPr lang="fr-FR" sz="3600" u="sng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parler.</a:t>
            </a:r>
            <a:endParaRPr lang="fr-FR" sz="3200" u="sng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771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Offrir (ouvrir)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024" y="2090987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189927"/>
              </p:ext>
            </p:extLst>
          </p:nvPr>
        </p:nvGraphicFramePr>
        <p:xfrm>
          <a:off x="1109709" y="2084831"/>
          <a:ext cx="8922057" cy="4044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6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2353">
                <a:tc gridSpan="2">
                  <a:txBody>
                    <a:bodyPr/>
                    <a:lstStyle/>
                    <a:p>
                      <a:pPr algn="ctr"/>
                      <a:r>
                        <a:rPr lang="fr-FR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Offrir</a:t>
                      </a:r>
                      <a:r>
                        <a:rPr lang="en-US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sz="2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</a:t>
                      </a:r>
                      <a:r>
                        <a:rPr lang="en-US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дарить</a:t>
                      </a:r>
                      <a:endParaRPr lang="fr-FR" sz="2800" b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sz="2800" b="1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Ouvrir</a:t>
                      </a:r>
                      <a:r>
                        <a:rPr lang="fr-FR" sz="2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</a:t>
                      </a:r>
                      <a:r>
                        <a:rPr lang="ru-RU" sz="2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открывать </a:t>
                      </a:r>
                      <a:endParaRPr lang="fr-FR" sz="2800" b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7379">
                <a:tc>
                  <a:txBody>
                    <a:bodyPr/>
                    <a:lstStyle/>
                    <a:p>
                      <a:pPr algn="l"/>
                      <a:r>
                        <a:rPr lang="fr-FR" sz="2800" b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</a:t>
                      </a:r>
                      <a:r>
                        <a:rPr lang="fr-FR" sz="2800" b="0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offr</a:t>
                      </a:r>
                      <a:r>
                        <a:rPr lang="fr-FR" sz="2800" b="1" baseline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offr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7379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offr</a:t>
                      </a:r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offr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7379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offr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fr-FR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offr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8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8968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Croire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(Voir)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1864311"/>
            <a:ext cx="10760523" cy="42438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838408"/>
              </p:ext>
            </p:extLst>
          </p:nvPr>
        </p:nvGraphicFramePr>
        <p:xfrm>
          <a:off x="1109709" y="2084831"/>
          <a:ext cx="8922057" cy="4029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6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7379">
                <a:tc gridSpan="2">
                  <a:txBody>
                    <a:bodyPr/>
                    <a:lstStyle/>
                    <a:p>
                      <a:pPr algn="ctr"/>
                      <a:r>
                        <a:rPr lang="fr-FR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Croire</a:t>
                      </a:r>
                      <a:r>
                        <a:rPr lang="fr-FR" sz="28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_ qn / qch</a:t>
                      </a:r>
                      <a:r>
                        <a:rPr lang="en-US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sz="2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 1)</a:t>
                      </a:r>
                      <a:r>
                        <a:rPr lang="en-US" sz="28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верить;</a:t>
                      </a:r>
                      <a:r>
                        <a:rPr lang="fr-FR" sz="2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2)</a:t>
                      </a:r>
                      <a:r>
                        <a:rPr lang="fr-FR" sz="2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думать</a:t>
                      </a:r>
                      <a:endParaRPr lang="fr-FR" sz="2800" b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Voir </a:t>
                      </a:r>
                      <a:r>
                        <a:rPr lang="ru-RU" sz="2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 видеть </a:t>
                      </a:r>
                      <a:endParaRPr lang="ru-RU" sz="2800" b="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7379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croi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croy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7379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croi</a:t>
                      </a:r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croy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7379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croi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fr-FR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croi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8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5988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Глаголы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2</a:t>
            </a:r>
            <a:r>
              <a:rPr lang="ru-RU" sz="40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группы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555615"/>
              </p:ext>
            </p:extLst>
          </p:nvPr>
        </p:nvGraphicFramePr>
        <p:xfrm>
          <a:off x="1109709" y="2334827"/>
          <a:ext cx="8922057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6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642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FINIR</a:t>
                      </a:r>
                      <a:r>
                        <a:rPr lang="en-US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</a:t>
                      </a:r>
                      <a:r>
                        <a:rPr lang="ru-RU" sz="2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заканчивать, -ся</a:t>
                      </a:r>
                      <a:endParaRPr lang="fr-FR" sz="2800" b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endParaRPr lang="ru-RU" sz="28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9108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fini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fini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ss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ons</a:t>
                      </a:r>
                      <a:endParaRPr lang="ru-RU" sz="2800" b="1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9108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</a:t>
                      </a: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fini</a:t>
                      </a:r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fini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ss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ez</a:t>
                      </a: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sz="2800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9108">
                <a:tc>
                  <a:txBody>
                    <a:bodyPr/>
                    <a:lstStyle/>
                    <a:p>
                      <a:pPr algn="l"/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fini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</a:t>
                      </a:r>
                      <a:endParaRPr lang="fr-FR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fini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ss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sz="2800" b="1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154750" y="2414727"/>
            <a:ext cx="372862" cy="39949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767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0"/>
            <a:ext cx="9720072" cy="2084832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Impératif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8586" y="2149268"/>
            <a:ext cx="10196046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049423"/>
              </p:ext>
            </p:extLst>
          </p:nvPr>
        </p:nvGraphicFramePr>
        <p:xfrm>
          <a:off x="878890" y="1544715"/>
          <a:ext cx="10990556" cy="49298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905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29809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strike="sngStrike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pars. → Pars! → Ne pars pas!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strike="sngStrike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partons. → Partons! → Ne partons pas!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strike="sngStrike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partez. → Partez! → Ne partez pas!</a:t>
                      </a: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NB! 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parle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(1 gr.) → Parl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!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va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→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!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</a:p>
                    <a:p>
                      <a:pPr marL="457200" indent="-4572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ouvre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/ Tu offre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→ Ouvr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! Offr</a:t>
                      </a:r>
                      <a:r>
                        <a:rPr lang="fr-FR" sz="2800" b="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!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21" y="1642570"/>
            <a:ext cx="3266982" cy="473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917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Типы вопросов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6349011"/>
              </p:ext>
            </p:extLst>
          </p:nvPr>
        </p:nvGraphicFramePr>
        <p:xfrm>
          <a:off x="1119188" y="1784412"/>
          <a:ext cx="9081255" cy="45231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081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6947">
                <a:tc>
                  <a:txBody>
                    <a:bodyPr/>
                    <a:lstStyle/>
                    <a:p>
                      <a:r>
                        <a:rPr lang="fr-FR" sz="2800" b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Nous</a:t>
                      </a:r>
                      <a:r>
                        <a:rPr lang="fr-FR" sz="2800" b="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partons </a:t>
                      </a:r>
                      <a:r>
                        <a:rPr lang="fr-FR" sz="2800" b="0" u="sng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lundi</a:t>
                      </a:r>
                      <a:r>
                        <a:rPr lang="fr-FR" sz="2800" b="0" u="none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800" b="0" u="none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6140">
                <a:tc>
                  <a:txBody>
                    <a:bodyPr/>
                    <a:lstStyle/>
                    <a:p>
                      <a:pPr marL="457200" indent="-457200">
                        <a:buFont typeface="Wingdings" panose="05000000000000000000" pitchFamily="2" charset="2"/>
                        <a:buChar char="§"/>
                      </a:pP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Литературная речь → инверсия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</a:t>
                      </a:r>
                      <a:r>
                        <a:rPr lang="fr-FR" sz="28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Quand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partez-vous 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8485">
                <a:tc>
                  <a:txBody>
                    <a:bodyPr/>
                    <a:lstStyle/>
                    <a:p>
                      <a:pPr marL="457200" indent="-457200">
                        <a:buFont typeface="Wingdings" panose="05000000000000000000" pitchFamily="2" charset="2"/>
                        <a:buChar char="§"/>
                      </a:pP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Нейтральный стиль речи → 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est-ce que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</a:t>
                      </a:r>
                      <a:r>
                        <a:rPr lang="fr-FR" sz="28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Quand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est-ce que</a:t>
                      </a:r>
                      <a:r>
                        <a:rPr lang="fr-FR" sz="2800" u="none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partez ?</a:t>
                      </a:r>
                      <a:endParaRPr lang="ru-RU" sz="2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116">
                <a:tc>
                  <a:txBody>
                    <a:bodyPr/>
                    <a:lstStyle/>
                    <a:p>
                      <a:pPr marL="457200" indent="-457200">
                        <a:buFont typeface="Wingdings" panose="05000000000000000000" pitchFamily="2" charset="2"/>
                        <a:buChar char="§"/>
                      </a:pPr>
                      <a:r>
                        <a:rPr lang="fr-FR" sz="2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Разговорная речь → вопрос в конце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</a:t>
                      </a:r>
                      <a:r>
                        <a:rPr lang="fr-FR" sz="2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partez </a:t>
                      </a:r>
                      <a:r>
                        <a:rPr lang="fr-FR" sz="28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quand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?</a:t>
                      </a:r>
                      <a:endParaRPr lang="ru-RU" sz="280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ru-RU" sz="2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2571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Инверсия в нейтральном стиле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речи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1531558"/>
              </p:ext>
            </p:extLst>
          </p:nvPr>
        </p:nvGraphicFramePr>
        <p:xfrm>
          <a:off x="1119188" y="2084832"/>
          <a:ext cx="9081255" cy="42062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081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37901">
                <a:tc>
                  <a:txBody>
                    <a:bodyPr/>
                    <a:lstStyle/>
                    <a:p>
                      <a:pPr marL="68580" indent="0">
                        <a:buFont typeface="Wingdings 2" pitchFamily="18" charset="2"/>
                        <a:buNone/>
                      </a:pPr>
                      <a:r>
                        <a:rPr lang="ru-RU" sz="280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Предложение не распространено</a:t>
                      </a:r>
                      <a:endParaRPr lang="fr-FR" sz="280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buNone/>
                      </a:pP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Où vont les touristes? Comment s’appelle le guide?</a:t>
                      </a:r>
                    </a:p>
                    <a:p>
                      <a:pPr marL="68580" indent="0">
                        <a:buNone/>
                      </a:pPr>
                      <a:endParaRPr lang="fr-FR" sz="2800" b="1" dirty="0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buNone/>
                      </a:pPr>
                      <a:r>
                        <a:rPr lang="ru-RU" sz="280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Сказуемое выражено глаголом </a:t>
                      </a:r>
                      <a:r>
                        <a:rPr lang="fr-FR" sz="2800" b="1" i="0" u="sng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être</a:t>
                      </a:r>
                    </a:p>
                    <a:p>
                      <a:pPr marL="68580" indent="0">
                        <a:buNone/>
                      </a:pP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Où est la gare</a:t>
                      </a:r>
                      <a:r>
                        <a:rPr lang="ru-RU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?</a:t>
                      </a:r>
                    </a:p>
                    <a:p>
                      <a:pPr marL="68580" indent="0">
                        <a:buNone/>
                      </a:pPr>
                      <a:endParaRPr lang="ru-RU" sz="2800" b="1" dirty="0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buNone/>
                      </a:pPr>
                      <a:r>
                        <a:rPr lang="ru-RU" sz="280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Устойчивые вопросы</a:t>
                      </a:r>
                      <a:endParaRPr lang="fr-FR" sz="280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buNone/>
                      </a:pP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Comment allez-vous? Quel âge avez-vous?</a:t>
                      </a:r>
                    </a:p>
                    <a:p>
                      <a:pPr marL="68580" indent="0">
                        <a:buNone/>
                      </a:pP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Quel temps fait-il? Quelle heure est-il?</a:t>
                      </a:r>
                    </a:p>
                    <a:p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131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Qu’est-ce que / Quoi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6045863"/>
              </p:ext>
            </p:extLst>
          </p:nvPr>
        </p:nvGraphicFramePr>
        <p:xfrm>
          <a:off x="834501" y="2084832"/>
          <a:ext cx="10457895" cy="37211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457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21164">
                <a:tc>
                  <a:txBody>
                    <a:bodyPr/>
                    <a:lstStyle/>
                    <a:p>
                      <a:pPr marL="68580" indent="0">
                        <a:lnSpc>
                          <a:spcPct val="150000"/>
                        </a:lnSpc>
                        <a:buFont typeface="Wingdings 2" pitchFamily="18" charset="2"/>
                        <a:buNone/>
                      </a:pPr>
                      <a:r>
                        <a:rPr lang="fr-FR" sz="280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Qu’est-ce que </a:t>
                      </a:r>
                      <a:r>
                        <a:rPr lang="fr-FR" sz="2800" b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 </a:t>
                      </a:r>
                      <a:r>
                        <a:rPr lang="ru-RU" sz="2800" b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вопрос к прямому дополнению</a:t>
                      </a:r>
                      <a:endParaRPr lang="fr-FR" sz="2800" b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lis </a:t>
                      </a:r>
                      <a:r>
                        <a:rPr lang="fr-FR" sz="2800" b="0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 roman français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→ 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Qu’est-ce que 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lis?</a:t>
                      </a:r>
                      <a:endParaRPr lang="fr-FR" sz="28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endParaRPr lang="fr-FR" sz="2800" b="1" dirty="0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r>
                        <a:rPr lang="fr-FR" sz="2800" b="1" i="0" u="none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Quoi</a:t>
                      </a:r>
                      <a:r>
                        <a:rPr lang="fr-FR" sz="2800" b="1" i="0" u="none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0" i="0" u="none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 </a:t>
                      </a:r>
                      <a:r>
                        <a:rPr lang="ru-RU" sz="2800" b="0" i="0" u="none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вопрос к косвенному дополнению (с предлогом)</a:t>
                      </a:r>
                      <a:endParaRPr lang="fr-FR" sz="2800" b="0" i="0" u="sng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r>
                        <a:rPr lang="fr-FR" sz="28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parle </a:t>
                      </a:r>
                      <a:r>
                        <a:rPr lang="fr-FR" sz="2800" b="0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 ce roman français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→ </a:t>
                      </a:r>
                      <a:r>
                        <a:rPr lang="fr-FR" sz="2800" b="0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quoi</a:t>
                      </a:r>
                      <a:r>
                        <a:rPr lang="fr-FR" sz="2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est-ce que tu parles?</a:t>
                      </a:r>
                      <a:endParaRPr lang="fr-FR" sz="28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12959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Qui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2027388"/>
              </p:ext>
            </p:extLst>
          </p:nvPr>
        </p:nvGraphicFramePr>
        <p:xfrm>
          <a:off x="727969" y="2084832"/>
          <a:ext cx="10440140" cy="37211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44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21164">
                <a:tc>
                  <a:txBody>
                    <a:bodyPr/>
                    <a:lstStyle/>
                    <a:p>
                      <a:pPr marL="68580" indent="0">
                        <a:lnSpc>
                          <a:spcPct val="150000"/>
                        </a:lnSpc>
                        <a:buFont typeface="Wingdings 2" pitchFamily="18" charset="2"/>
                        <a:buNone/>
                      </a:pPr>
                      <a:r>
                        <a:rPr lang="fr-FR" sz="240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 </a:t>
                      </a:r>
                      <a:r>
                        <a:rPr lang="fr-FR" sz="2400" b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 </a:t>
                      </a:r>
                      <a:r>
                        <a:rPr lang="ru-RU" sz="2400" b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вопрос к подлежащему</a:t>
                      </a:r>
                      <a:r>
                        <a:rPr lang="ru-RU" sz="2400" b="0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→ прямой порядок слов</a:t>
                      </a:r>
                      <a:endParaRPr lang="fr-FR" sz="2400" b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r>
                        <a:rPr lang="fr-FR" sz="2400" b="0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Claire et Marc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vont au restaurant. → 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 </a:t>
                      </a:r>
                      <a:r>
                        <a:rPr lang="fr-FR" sz="2400" b="0" u="none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va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au restaurant?</a:t>
                      </a:r>
                      <a:endParaRPr lang="fr-FR" sz="2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endParaRPr lang="fr-FR" sz="2400" b="1" dirty="0" smtClean="0">
                        <a:solidFill>
                          <a:schemeClr val="accent3">
                            <a:lumMod val="75000"/>
                          </a:schemeClr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r>
                        <a:rPr lang="fr-FR" sz="2400" b="1" i="0" u="none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</a:t>
                      </a:r>
                      <a:r>
                        <a:rPr lang="fr-FR" sz="2400" b="1" i="0" u="none" baseline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2400" b="0" i="0" u="none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 </a:t>
                      </a:r>
                      <a:r>
                        <a:rPr lang="ru-RU" sz="2400" b="0" i="0" u="none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вопрос к дополнению → </a:t>
                      </a:r>
                      <a:r>
                        <a:rPr lang="fr-FR" sz="2400" b="0" i="0" u="none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est-ce que, </a:t>
                      </a:r>
                      <a:r>
                        <a:rPr lang="ru-RU" sz="2400" b="0" i="0" u="none" baseline="0" dirty="0" smtClean="0">
                          <a:solidFill>
                            <a:srgbClr val="0070C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инверсия</a:t>
                      </a:r>
                      <a:endParaRPr lang="fr-FR" sz="2400" b="0" i="0" u="sng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J’invite </a:t>
                      </a:r>
                      <a:r>
                        <a:rPr lang="fr-FR" sz="2400" b="0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Claire et Marc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→ 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est-ce que tu invites? 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Qui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invites-tu?</a:t>
                      </a:r>
                    </a:p>
                    <a:p>
                      <a:pPr marL="68580" indent="0">
                        <a:lnSpc>
                          <a:spcPct val="150000"/>
                        </a:lnSpc>
                        <a:buNone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parle </a:t>
                      </a:r>
                      <a:r>
                        <a:rPr lang="fr-FR" sz="2400" b="0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 Claire et Marc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 → 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 qui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est-ce que tu parles? </a:t>
                      </a:r>
                      <a:r>
                        <a:rPr lang="fr-FR" sz="24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 qui </a:t>
                      </a: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parles-tu?</a:t>
                      </a:r>
                      <a:endParaRPr lang="fr-FR" sz="2400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952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834501"/>
            <a:ext cx="9720072" cy="470516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 des Pronoms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7396935"/>
              </p:ext>
            </p:extLst>
          </p:nvPr>
        </p:nvGraphicFramePr>
        <p:xfrm>
          <a:off x="1024128" y="1305017"/>
          <a:ext cx="10724226" cy="5288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06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18010">
                  <a:extLst>
                    <a:ext uri="{9D8B030D-6E8A-4147-A177-3AD203B41FA5}">
                      <a16:colId xmlns:a16="http://schemas.microsoft.com/office/drawing/2014/main" val="2031115345"/>
                    </a:ext>
                  </a:extLst>
                </a:gridCol>
              </a:tblGrid>
              <a:tr h="50855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1700" b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Ex.</a:t>
                      </a:r>
                      <a:r>
                        <a:rPr lang="fr-FR" sz="17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1. </a:t>
                      </a:r>
                      <a:r>
                        <a:rPr lang="fr-FR" sz="1700" b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Imitez le modèle.</a:t>
                      </a:r>
                      <a:endParaRPr lang="ru-RU" sz="1700" b="1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lvl="1">
                        <a:lnSpc>
                          <a:spcPct val="150000"/>
                        </a:lnSpc>
                      </a:pPr>
                      <a:r>
                        <a:rPr lang="fr-FR" sz="1700" b="0" i="1" kern="1200" dirty="0" smtClean="0">
                          <a:solidFill>
                            <a:srgbClr val="C0000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Modèle : J’écoute </a:t>
                      </a:r>
                      <a:r>
                        <a:rPr lang="fr-FR" sz="1700" b="0" i="1" u="sng" kern="1200" dirty="0" smtClean="0">
                          <a:solidFill>
                            <a:srgbClr val="C0000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le professeur</a:t>
                      </a:r>
                      <a:r>
                        <a:rPr lang="fr-FR" sz="1700" b="0" i="1" kern="1200" dirty="0" smtClean="0">
                          <a:solidFill>
                            <a:srgbClr val="C0000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 Je l’écoute. </a:t>
                      </a:r>
                    </a:p>
                    <a:p>
                      <a:pPr lvl="1">
                        <a:lnSpc>
                          <a:spcPct val="150000"/>
                        </a:lnSpc>
                      </a:pPr>
                      <a:endParaRPr lang="ru-RU" sz="1700" b="0" i="0" kern="1200" dirty="0" smtClean="0">
                        <a:solidFill>
                          <a:srgbClr val="C0000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apprenons </a:t>
                      </a:r>
                      <a:r>
                        <a:rPr lang="fr-FR" sz="1700" b="0" u="sng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poème</a:t>
                      </a: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  <a:endParaRPr lang="ru-RU" sz="17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achetez </a:t>
                      </a:r>
                      <a:r>
                        <a:rPr lang="fr-FR" sz="1700" b="0" u="sng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ces cravates</a:t>
                      </a: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  <a:endParaRPr lang="ru-RU" sz="17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Ils écrivent </a:t>
                      </a:r>
                      <a:r>
                        <a:rPr lang="fr-FR" sz="1700" b="0" u="sng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à leurs partenaires</a:t>
                      </a: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  <a:endParaRPr lang="ru-RU" sz="17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 offres ce bracelet </a:t>
                      </a:r>
                      <a:r>
                        <a:rPr lang="fr-FR" sz="1700" b="0" u="sng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à ta femme</a:t>
                      </a: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  <a:endParaRPr lang="ru-RU" sz="17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vais montrer la ville </a:t>
                      </a:r>
                      <a:r>
                        <a:rPr lang="fr-FR" sz="1700" b="0" u="sng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à mes amis français</a:t>
                      </a: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  <a:endParaRPr lang="ru-RU" sz="17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ne croyons pas </a:t>
                      </a:r>
                      <a:r>
                        <a:rPr lang="fr-FR" sz="1700" b="0" u="sng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journaliste</a:t>
                      </a: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  <a:endParaRPr lang="ru-RU" sz="17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Elle n’aide pas </a:t>
                      </a:r>
                      <a:r>
                        <a:rPr lang="fr-FR" sz="1700" b="0" u="sng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ses parents</a:t>
                      </a: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  <a:endParaRPr lang="ru-RU" sz="17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ne vais pas téléphoner </a:t>
                      </a:r>
                      <a:r>
                        <a:rPr lang="fr-FR" sz="1700" b="0" u="sng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à Claire</a:t>
                      </a:r>
                      <a:r>
                        <a:rPr lang="fr-FR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.</a:t>
                      </a:r>
                      <a:endParaRPr lang="ru-RU" sz="1700" b="0" kern="120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700" b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Ex. 2. Traduisez.</a:t>
                      </a:r>
                    </a:p>
                    <a:p>
                      <a:endParaRPr lang="ru-RU" sz="1800" b="1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 ей пишет. Он ей не пишет. Он хочет ей написать.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Я их вижу. Я их не вижу. Я должна их увидеть.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Мы им дарим цветы. Мы им не дарим цветы. Мы можем им подарить цветы.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Ты ему покупаешь часы. Ты ему не покупаешь часы. Ты можешь купить ему часы.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Она ему верит. Она ему не верит. Она должна ему верить.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Мы ей помогаем. Мы ей не помогаем. Мы будем ей помогать.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Ты мне отвечаешь. Ты мне не отвечаешь. Ты должен мне ответить.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Они их ждут. Они их не ждут. Они будут их ждать.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Вы их выбираете. Вы их не выбираете. Вы их выберете.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ru-RU" sz="17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Они нам дарят подарки. Они нам не дарят подарки. Они не хотят нам дарить подарки.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8724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834501"/>
            <a:ext cx="9720072" cy="470516"/>
          </a:xfrm>
        </p:spPr>
        <p:txBody>
          <a:bodyPr>
            <a:normAutofit/>
          </a:bodyPr>
          <a:lstStyle/>
          <a:p>
            <a:r>
              <a:rPr lang="fr-FR" sz="28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 1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0338252"/>
              </p:ext>
            </p:extLst>
          </p:nvPr>
        </p:nvGraphicFramePr>
        <p:xfrm>
          <a:off x="949910" y="1571348"/>
          <a:ext cx="10724225" cy="4480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724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31096">
                <a:tc>
                  <a:txBody>
                    <a:bodyPr/>
                    <a:lstStyle/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Дорогие пассажиры, не теряйте свои вещи в поезде!</a:t>
                      </a:r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Вы часто гуляете? – Нет, у меня много работы. Я гуляю только </a:t>
                      </a:r>
                      <a:r>
                        <a:rPr lang="fr-FR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(seulement)</a:t>
                      </a: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по воскресеньям.</a:t>
                      </a:r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Вы возьмёте этот зелёный платок? – Да, я его возьму.</a:t>
                      </a:r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Сколько у вас пар (занятий)? – У меня 5 пар! Они заканчиваются в 18 часов.</a:t>
                      </a:r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Что ты ей скажешь? – Я ей скажу, что люблю её.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эти выходные Фабрис будет праздновать день рождения. Что мы ему подарим?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Я думаю, что этот синий галстук ему понравится.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Вы свободны завтра вечером? – Я бы хотел пригласить вас на концерт. – С удовольствием!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Ты слишком много работаешь! Ты не отдыхаешь! 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всё время говорит глупости. Не отвечайте на его вопросы! </a:t>
                      </a:r>
                      <a:endParaRPr lang="fr-FR" sz="1800" b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Сколько школ в этом маленьком городе? – Школ достаточно. Я думаю, что 10 или 15. 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Ты уверен, что хочешь купаться? Вода холодная!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мало читает, у него мало книг! – Да, я знаю! Он не интересуется литературой.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Какого цвета море? – Летом море синее, а зимой серое.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Они не говорят по-немецки. Ты можешь им перевести это письмо?</a:t>
                      </a:r>
                      <a:endParaRPr lang="fr-FR" sz="1800" b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buFont typeface="+mj-lt"/>
                        <a:buNone/>
                      </a:pPr>
                      <a:endParaRPr lang="ru-RU" sz="1800" b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9337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834501"/>
            <a:ext cx="9720072" cy="470516"/>
          </a:xfrm>
        </p:spPr>
        <p:txBody>
          <a:bodyPr>
            <a:normAutofit/>
          </a:bodyPr>
          <a:lstStyle/>
          <a:p>
            <a:r>
              <a:rPr lang="fr-FR" sz="28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 2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243910"/>
              </p:ext>
            </p:extLst>
          </p:nvPr>
        </p:nvGraphicFramePr>
        <p:xfrm>
          <a:off x="949910" y="1571348"/>
          <a:ext cx="10724225" cy="4480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724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31096">
                <a:tc>
                  <a:txBody>
                    <a:bodyPr/>
                    <a:lstStyle/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Подожди! Не уходи! Я пойду с тобой! – Я тебя жду!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Сколько детей придут на праздник? – 5! – Что они будут делать? – Они будут играть и веселиться.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Я бы хотела выбрать ему подарок. Что можно подарить молодому мужчине? – Можно ему подарить часы!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их саду много цветов. Какие цветы они любят?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Ты хочешь пойти в кино на этой неделе? – Извини, я очень занят. У меня слишком много проектов.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Вы часто видитесь? – Да, мы видимся каждый день.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Ты знаешь этого художника? – Да, я его знаю. Он предпочитает яркие цвета: красный, жёлтый, оранжевый.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Наши друзья уже идут. Я их вижу. Открывай дверь! 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 этом музее много туристов. Гид показывает им картины и рассказывает им о современном искусстве.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ru-RU" sz="1800" b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Он ест мало фруктов и слишком много шоколада! </a:t>
                      </a:r>
                    </a:p>
                    <a:p>
                      <a:pPr marL="0" lvl="0" indent="0">
                        <a:buFont typeface="+mj-lt"/>
                        <a:buNone/>
                      </a:pPr>
                      <a:endParaRPr lang="ru-RU" sz="1800" b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21607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694</TotalTime>
  <Words>1127</Words>
  <Application>Microsoft Office PowerPoint</Application>
  <PresentationFormat>Широкоэкранный</PresentationFormat>
  <Paragraphs>197</Paragraphs>
  <Slides>17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Calibri</vt:lpstr>
      <vt:lpstr>Segoe UI</vt:lpstr>
      <vt:lpstr>Tw Cen MT</vt:lpstr>
      <vt:lpstr>Tw Cen MT Condensed</vt:lpstr>
      <vt:lpstr>Wingdings</vt:lpstr>
      <vt:lpstr>Wingdings 2</vt:lpstr>
      <vt:lpstr>Wingdings 3</vt:lpstr>
      <vt:lpstr>Интеграл</vt:lpstr>
      <vt:lpstr>Leçon 11</vt:lpstr>
      <vt:lpstr>Dire la couleur</vt:lpstr>
      <vt:lpstr> À la mer </vt:lpstr>
      <vt:lpstr> </vt:lpstr>
      <vt:lpstr>Местоимения Косвенного дополнения</vt:lpstr>
      <vt:lpstr>Употребление местоимений косвенного дополнения</vt:lpstr>
      <vt:lpstr>Offrir (ouvrir)</vt:lpstr>
      <vt:lpstr>Croire (Voir)</vt:lpstr>
      <vt:lpstr>Глаголы 2 группы</vt:lpstr>
      <vt:lpstr>Impératif</vt:lpstr>
      <vt:lpstr>Типы вопросов</vt:lpstr>
      <vt:lpstr>Инверсия в нейтральном стиле речи</vt:lpstr>
      <vt:lpstr>Qu’est-ce que / Quoi</vt:lpstr>
      <vt:lpstr>Qui</vt:lpstr>
      <vt:lpstr>Révision des Pronoms</vt:lpstr>
      <vt:lpstr>Révision 1</vt:lpstr>
      <vt:lpstr>Révision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89</cp:revision>
  <dcterms:created xsi:type="dcterms:W3CDTF">2020-09-06T18:19:35Z</dcterms:created>
  <dcterms:modified xsi:type="dcterms:W3CDTF">2025-08-28T12:24:22Z</dcterms:modified>
</cp:coreProperties>
</file>