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74" r:id="rId4"/>
    <p:sldId id="271" r:id="rId5"/>
    <p:sldId id="272" r:id="rId6"/>
    <p:sldId id="273" r:id="rId7"/>
    <p:sldId id="275" r:id="rId8"/>
    <p:sldId id="276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6310" autoAdjust="0"/>
  </p:normalViewPr>
  <p:slideViewPr>
    <p:cSldViewPr snapToGrid="0">
      <p:cViewPr varScale="1">
        <p:scale>
          <a:sx n="122" d="100"/>
          <a:sy n="122" d="100"/>
        </p:scale>
        <p:origin x="451" y="86"/>
      </p:cViewPr>
      <p:guideLst/>
    </p:cSldViewPr>
  </p:slideViewPr>
  <p:outlineViewPr>
    <p:cViewPr>
      <p:scale>
        <a:sx n="33" d="100"/>
        <a:sy n="33" d="100"/>
      </p:scale>
      <p:origin x="0" y="-10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07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4DF66-9E3B-4D62-A7B6-076AB03D735F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E7101-2BCD-46DD-A8B9-5BF8E09676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681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958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005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786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436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E7101-2BCD-46DD-A8B9-5BF8E09676D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787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4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7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72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9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827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33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45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45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6D0584-5F68-479E-95FB-9E6AC790EF83}" type="datetimeFigureOut">
              <a:rPr lang="ru-RU" smtClean="0"/>
              <a:t>28.08.2025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A06D590-59D1-4AEB-A736-98EFB310DCA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717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C00000"/>
                </a:solidFill>
              </a:rPr>
              <a:t>Leçon </a:t>
            </a:r>
            <a:r>
              <a:rPr lang="en-US" dirty="0" smtClean="0">
                <a:solidFill>
                  <a:srgbClr val="C00000"/>
                </a:solidFill>
              </a:rPr>
              <a:t>10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Accent français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457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Возвратные глаголы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60509"/>
              </p:ext>
            </p:extLst>
          </p:nvPr>
        </p:nvGraphicFramePr>
        <p:xfrm>
          <a:off x="781234" y="1744110"/>
          <a:ext cx="10813002" cy="4683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45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29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5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602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3004">
                <a:tc gridSpan="4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 PR</a:t>
                      </a:r>
                      <a:r>
                        <a:rPr lang="en-US" dirty="0" smtClean="0">
                          <a:latin typeface="Calibri" panose="020F0502020204030204" pitchFamily="34" charset="0"/>
                        </a:rPr>
                        <a:t>ÉSENTER - </a:t>
                      </a:r>
                      <a:r>
                        <a:rPr lang="ru-RU" dirty="0" smtClean="0">
                          <a:latin typeface="Calibri" panose="020F0502020204030204" pitchFamily="34" charset="0"/>
                        </a:rPr>
                        <a:t>представляться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004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B0F0"/>
                          </a:solidFill>
                        </a:rPr>
                        <a:t>Утвердительная</a:t>
                      </a:r>
                      <a:r>
                        <a:rPr lang="ru-RU" baseline="0" dirty="0" smtClean="0">
                          <a:solidFill>
                            <a:srgbClr val="00B0F0"/>
                          </a:solidFill>
                        </a:rPr>
                        <a:t> форма</a:t>
                      </a:r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B0F0"/>
                          </a:solidFill>
                        </a:rPr>
                        <a:t>Отрицательная форма</a:t>
                      </a:r>
                      <a:endParaRPr lang="ru-RU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9108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présente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nous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présentons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</a:t>
                      </a:r>
                      <a:r>
                        <a:rPr lang="ru-RU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 </a:t>
                      </a: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 pas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ne 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présentons pas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9108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te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présentes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vous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présentez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ne </a:t>
                      </a: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te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présentes pas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ne 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présentez pas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9108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se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se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présentent</a:t>
                      </a:r>
                      <a:endParaRPr lang="ru-RU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/Elle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 </a:t>
                      </a: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se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 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/Elles 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se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présentent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pas</a:t>
                      </a:r>
                      <a:endParaRPr lang="fr-FR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fr-FR" b="1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76706">
                <a:tc gridSpan="4">
                  <a:txBody>
                    <a:bodyPr/>
                    <a:lstStyle/>
                    <a:p>
                      <a:pPr algn="l"/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1" algn="l"/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NB!</a:t>
                      </a: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Je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m’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ppelle (me → m’)</a:t>
                      </a:r>
                    </a:p>
                    <a:p>
                      <a:pPr algn="l"/>
                      <a:endParaRPr lang="fr-FR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lvl="1" algn="l"/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Je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veux 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me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présenter</a:t>
                      </a:r>
                    </a:p>
                    <a:p>
                      <a:pPr lvl="1" algn="l"/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       Tu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veux </a:t>
                      </a:r>
                      <a:r>
                        <a:rPr lang="fr-FR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présenter</a:t>
                      </a:r>
                      <a:endParaRPr lang="fr-FR" baseline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fr-FR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ru-RU" b="1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2410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Правописание глаголов 1 группы</a:t>
            </a: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3902" y="2084832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142298"/>
              </p:ext>
            </p:extLst>
          </p:nvPr>
        </p:nvGraphicFramePr>
        <p:xfrm>
          <a:off x="781234" y="2148394"/>
          <a:ext cx="10813002" cy="3838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2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31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96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539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43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4480"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appeler</a:t>
                      </a:r>
                    </a:p>
                    <a:p>
                      <a:pPr algn="ctr"/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</a:t>
                      </a:r>
                      <a:r>
                        <a:rPr lang="fr-FR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→ </a:t>
                      </a:r>
                      <a:r>
                        <a:rPr lang="fr-FR" baseline="0" dirty="0" err="1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ll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espérer / se promener</a:t>
                      </a:r>
                    </a:p>
                    <a:p>
                      <a:pPr algn="ctr"/>
                      <a:endParaRPr lang="fr-FR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ctr"/>
                      <a:r>
                        <a:rPr lang="fr-FR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é, e → è</a:t>
                      </a:r>
                    </a:p>
                    <a:p>
                      <a:pPr algn="ctr"/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3705">
                <a:tc>
                  <a:txBody>
                    <a:bodyPr/>
                    <a:lstStyle/>
                    <a:p>
                      <a:pPr algn="l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J’appe</a:t>
                      </a: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ll</a:t>
                      </a:r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appelons</a:t>
                      </a:r>
                      <a:endParaRPr lang="ru-RU" b="0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0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J’esp</a:t>
                      </a: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</a:t>
                      </a:r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 / Je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me prom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Nous espérons / Nous nous promenons</a:t>
                      </a:r>
                      <a:endParaRPr lang="ru-RU" b="0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9148">
                <a:tc>
                  <a:txBody>
                    <a:bodyPr/>
                    <a:lstStyle/>
                    <a:p>
                      <a:pPr algn="l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appe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ll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appelez</a:t>
                      </a:r>
                      <a:endParaRPr lang="ru-RU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b="0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b="0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esp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res / Tu te prom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nes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espérez / Vous vous promenez</a:t>
                      </a:r>
                      <a:endParaRPr lang="ru-RU" b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6450">
                <a:tc>
                  <a:txBody>
                    <a:bodyPr/>
                    <a:lstStyle/>
                    <a:p>
                      <a:pPr algn="l"/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appe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ll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appe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ll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ent</a:t>
                      </a:r>
                      <a:endParaRPr lang="ru-RU" b="0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0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esp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 / Il se prom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</a:t>
                      </a:r>
                      <a:endParaRPr lang="ru-RU" b="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esp</a:t>
                      </a:r>
                      <a:r>
                        <a:rPr lang="fr-FR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</a:t>
                      </a:r>
                      <a:r>
                        <a:rPr lang="fr-FR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rent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/ Ils se prom</a:t>
                      </a:r>
                      <a:r>
                        <a:rPr lang="fr-FR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è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nent</a:t>
                      </a:r>
                      <a:endParaRPr lang="fr-FR" b="0" dirty="0" smtClean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endParaRPr lang="ru-RU" b="0" dirty="0">
                        <a:solidFill>
                          <a:srgbClr val="0070C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9540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128174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Количество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8586" y="2149268"/>
            <a:ext cx="10196046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773284"/>
              </p:ext>
            </p:extLst>
          </p:nvPr>
        </p:nvGraphicFramePr>
        <p:xfrm>
          <a:off x="1024128" y="1713391"/>
          <a:ext cx="10206125" cy="4749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84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77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04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7658">
                <a:tc>
                  <a:txBody>
                    <a:bodyPr/>
                    <a:lstStyle/>
                    <a:p>
                      <a:pPr algn="l"/>
                      <a:r>
                        <a:rPr lang="fr-FR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trop</a:t>
                      </a:r>
                      <a:endParaRPr lang="fr-FR" sz="180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r>
                        <a:rPr lang="fr-FR" sz="18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beaucoup</a:t>
                      </a:r>
                    </a:p>
                    <a:p>
                      <a:pPr algn="l"/>
                      <a:r>
                        <a:rPr lang="fr-FR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assez</a:t>
                      </a:r>
                      <a:r>
                        <a:rPr lang="ru-RU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endParaRPr lang="fr-FR" sz="18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r>
                        <a:rPr lang="fr-FR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 peu</a:t>
                      </a:r>
                    </a:p>
                    <a:p>
                      <a:pPr algn="l"/>
                      <a:r>
                        <a:rPr lang="fr-FR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peu</a:t>
                      </a:r>
                      <a:endParaRPr lang="ru-RU" sz="18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ru-RU" sz="18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слишком, слишком много</a:t>
                      </a:r>
                      <a:endParaRPr lang="fr-FR" sz="180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algn="l"/>
                      <a:r>
                        <a:rPr lang="ru-RU" sz="1800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много, очень</a:t>
                      </a:r>
                      <a:endParaRPr lang="fr-FR" sz="1800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достаточно, достаточно много</a:t>
                      </a:r>
                      <a:endParaRPr lang="fr-FR" sz="18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немного </a:t>
                      </a:r>
                      <a:endParaRPr lang="fr-FR" sz="18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мал</a:t>
                      </a:r>
                      <a:r>
                        <a:rPr lang="fr-FR" sz="180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o</a:t>
                      </a:r>
                      <a:endParaRPr lang="ru-RU" sz="180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7740">
                <a:tc>
                  <a:txBody>
                    <a:bodyPr/>
                    <a:lstStyle/>
                    <a:p>
                      <a:pPr algn="l"/>
                      <a:r>
                        <a:rPr lang="fr-FR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перед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прилагательным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после глагола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существительное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4155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est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trop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sérieux. </a:t>
                      </a:r>
                      <a:endParaRPr lang="ru-RU" sz="1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est 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très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gentille.  </a:t>
                      </a:r>
                      <a:endParaRPr lang="ru-RU" sz="1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est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assez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intelligent.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est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 peu 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fatiguée.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C’est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peu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intéressant.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travaille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trop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aime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beaucoup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les enfants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fr-FR" sz="1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lit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assez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veut se reposer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 peu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s’intéresse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peu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à l’art.</a:t>
                      </a:r>
                      <a:endParaRPr lang="ru-RU" sz="1800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a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trop 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travail.</a:t>
                      </a:r>
                      <a:endParaRPr lang="ru-RU" sz="1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a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beaucoup 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</a:t>
                      </a:r>
                      <a:r>
                        <a:rPr lang="fr-FR" sz="1800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’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enfants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.</a:t>
                      </a:r>
                      <a:endParaRPr lang="fr-FR" sz="180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lit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assez 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livres.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a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un peu 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temps.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 a 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peu </a:t>
                      </a:r>
                      <a:r>
                        <a:rPr lang="fr-FR" sz="1800" b="1" baseline="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de</a:t>
                      </a:r>
                      <a:r>
                        <a:rPr lang="fr-FR" sz="1800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80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tableaux.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091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Combien? – </a:t>
            </a:r>
            <a:r>
              <a:rPr lang="ru-RU" sz="40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Сколько?</a:t>
            </a:r>
            <a:endParaRPr lang="ru-RU" sz="40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09" y="2149268"/>
            <a:ext cx="1076052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81643"/>
              </p:ext>
            </p:extLst>
          </p:nvPr>
        </p:nvGraphicFramePr>
        <p:xfrm>
          <a:off x="878316" y="1899822"/>
          <a:ext cx="10565001" cy="4272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7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17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75508">
                <a:tc gridSpan="2">
                  <a:txBody>
                    <a:bodyPr/>
                    <a:lstStyle/>
                    <a:p>
                      <a:r>
                        <a:rPr lang="en-US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Je vous dois combien? – </a:t>
                      </a:r>
                      <a:r>
                        <a:rPr lang="ru-RU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Сколько я вам должен?</a:t>
                      </a:r>
                      <a:endParaRPr lang="en-US" baseline="0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en-US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Ça fait combien? </a:t>
                      </a:r>
                      <a:r>
                        <a:rPr lang="ru-RU" baseline="0" dirty="0" smtClean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– Сколько это стоит?</a:t>
                      </a:r>
                      <a:endParaRPr lang="ru-RU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8603"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Combien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de 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+ сущ. =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подлежащее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endParaRPr lang="fr-FR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→ прямой порядок слов</a:t>
                      </a:r>
                      <a:endParaRPr lang="fr-FR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Combien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de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+ сущ.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=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ru-RU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дополнение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→ </a:t>
                      </a:r>
                      <a:r>
                        <a:rPr lang="fr-FR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est-ce que, </a:t>
                      </a:r>
                      <a:r>
                        <a:rPr lang="ru-RU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вопрос в конце, инверсия</a:t>
                      </a:r>
                      <a:endParaRPr lang="ru-RU" b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8696">
                <a:tc>
                  <a:txBody>
                    <a:bodyPr/>
                    <a:lstStyle/>
                    <a:p>
                      <a:pPr marL="0" indent="0">
                        <a:lnSpc>
                          <a:spcPct val="2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fr-FR" b="1" u="sng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Combien de touristes</a:t>
                      </a:r>
                      <a:r>
                        <a:rPr lang="fr-FR" b="1" u="none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visitent la Tour Eiffel? </a:t>
                      </a:r>
                      <a:endParaRPr lang="ru-RU" dirty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2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b="1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Combien de musées</a:t>
                      </a:r>
                      <a:r>
                        <a:rPr lang="en-US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est-ce que </a:t>
                      </a:r>
                      <a:r>
                        <a:rPr lang="en-US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les touristes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visitent?</a:t>
                      </a:r>
                    </a:p>
                    <a:p>
                      <a:pPr marL="0" indent="0">
                        <a:lnSpc>
                          <a:spcPct val="2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u="sng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Les touristes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visitent </a:t>
                      </a:r>
                      <a:r>
                        <a:rPr lang="en-US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combien de musées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?</a:t>
                      </a:r>
                    </a:p>
                    <a:p>
                      <a:pPr marL="0" indent="0">
                        <a:lnSpc>
                          <a:spcPct val="2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b="1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Combien de musées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visite</a:t>
                      </a:r>
                      <a:r>
                        <a:rPr lang="fr-FR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nt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-</a:t>
                      </a:r>
                      <a:r>
                        <a:rPr lang="en-US" u="sng" baseline="0" dirty="0" err="1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?</a:t>
                      </a:r>
                      <a:endParaRPr lang="en-US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3542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80857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Возвратные глаголы</a:t>
            </a:r>
            <a:r>
              <a:rPr lang="fr-FR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Упражнение)</a:t>
            </a:r>
            <a: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ru-RU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lang="ru-RU" sz="3600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17576"/>
            <a:ext cx="10196046" cy="41725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lvl="0" indent="0">
              <a:buNone/>
            </a:pPr>
            <a:endParaRPr lang="fr-FR" sz="2100" b="1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fr-FR" sz="7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7200" b="1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ru-RU" sz="7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fr-FR" sz="3200" dirty="0"/>
              <a:t> </a:t>
            </a:r>
            <a:endParaRPr lang="ru-RU" sz="3200" dirty="0"/>
          </a:p>
          <a:p>
            <a:pPr marL="0" indent="0">
              <a:buNone/>
            </a:pPr>
            <a:endParaRPr lang="fr-FR" sz="3200" dirty="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fr-FR" sz="3200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ru-RU" sz="3200" b="1" dirty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705594"/>
              </p:ext>
            </p:extLst>
          </p:nvPr>
        </p:nvGraphicFramePr>
        <p:xfrm>
          <a:off x="1024128" y="1660125"/>
          <a:ext cx="10117348" cy="430567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117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0567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fr-FR" sz="1600" b="1" kern="120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Répondez aux questions. Dites OUI / NON.</a:t>
                      </a:r>
                      <a:r>
                        <a:rPr lang="fr-FR" sz="1600" b="1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fr-FR" sz="1600" b="0" kern="1200" dirty="0" smtClean="0">
                          <a:solidFill>
                            <a:srgbClr val="C0000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Modèle.</a:t>
                      </a:r>
                      <a:r>
                        <a:rPr lang="fr-FR" sz="1600" b="0" kern="1200" baseline="0" dirty="0" smtClean="0">
                          <a:solidFill>
                            <a:srgbClr val="C0000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 </a:t>
                      </a:r>
                      <a:r>
                        <a:rPr lang="fr-FR" sz="16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 te baignes? – Oui, je me baigne. / Non, je ne me baigne pas.</a:t>
                      </a: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lvl="0" indent="0">
                        <a:buFont typeface="+mj-lt"/>
                        <a:buNone/>
                      </a:pPr>
                      <a:endParaRPr lang="fr-FR" sz="1600" b="0" kern="1200" baseline="0" dirty="0" smtClean="0">
                        <a:solidFill>
                          <a:srgbClr val="002060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239101"/>
              </p:ext>
            </p:extLst>
          </p:nvPr>
        </p:nvGraphicFramePr>
        <p:xfrm>
          <a:off x="1024126" y="2734322"/>
          <a:ext cx="10072961" cy="3749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346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26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31472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</a:t>
                      </a: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te promènes le soir?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Les enfants s’amusent à l’école?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vous baignez en mai?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t’intéresses à la culture italienne?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Elle se présente au jury?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te reposes après le travail?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Le château se trouve à Poitiers?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vous voyez souvent?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Nicolas et Léa s’aiment?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Claude et Marie se connaissent?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vous téléphonez tous les jours?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veux te baigner demain matin?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voulez vous promener à la plage?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doivent se présenter?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vas t’amuser?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Vous allez vous voir samedi?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Ils vont se téléphoner?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fr-FR" sz="1600" b="0" baseline="0" dirty="0" smtClean="0">
                          <a:solidFill>
                            <a:srgbClr val="002060"/>
                          </a:solidFill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Tu peux te reposer?</a:t>
                      </a:r>
                      <a:endParaRPr lang="ru-RU" sz="1600" b="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fr-FR" sz="1600" b="0" baseline="0" dirty="0" smtClean="0">
                        <a:solidFill>
                          <a:srgbClr val="002060"/>
                        </a:solidFill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114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897355"/>
          </a:xfrm>
        </p:spPr>
        <p:txBody>
          <a:bodyPr>
            <a:normAutofit/>
          </a:bodyPr>
          <a:lstStyle/>
          <a:p>
            <a:r>
              <a:rPr lang="ru-RU" sz="240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Правописание глаголов 1 </a:t>
            </a:r>
            <a:r>
              <a:rPr lang="ru-RU" sz="24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группы</a:t>
            </a:r>
            <a:r>
              <a:rPr lang="fr-FR" sz="24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Упражнение)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340529"/>
            <a:ext cx="9720073" cy="496883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lvl="0"/>
            <a:endParaRPr lang="fr-FR" sz="2300" smtClean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Nous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(espérer) 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_______________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partir en voyage.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J’(espérer)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trouver un cadeau pour ma mère.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Vous (se promener)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à quelle heure ? – Nous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à 16h.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(se promener)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après les cours ?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(Répéter)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votre question, s’il vous plaît ! – D’accord, je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encore une fois.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Vous (acheter)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 grand appartement ? – Non, je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 petit studio.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Ils (préférer)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réserver une chambre d’hôtel.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Les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enfants (appeler)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leur maman.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 petit Sébastien (épeler)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prénom.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Après les classes les élèves (se promener) __________________________________.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 (espérer)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 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 vas m’aider.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Les acteurs (répéter)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pièce vendredi soir.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Si nous avons un problème, nous vous (appeler) _______________</a:t>
            </a:r>
            <a:r>
              <a:rPr lang="fr-FR" sz="23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ru-RU" sz="23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960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897355"/>
          </a:xfrm>
        </p:spPr>
        <p:txBody>
          <a:bodyPr>
            <a:normAutofit/>
          </a:bodyPr>
          <a:lstStyle/>
          <a:p>
            <a:r>
              <a:rPr lang="ru-RU" sz="240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Правописание глаголов 1 </a:t>
            </a:r>
            <a:r>
              <a:rPr lang="ru-RU" sz="24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группы</a:t>
            </a:r>
            <a:r>
              <a:rPr lang="fr-FR" sz="240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24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(Доп. Упражнение)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340529"/>
            <a:ext cx="10330412" cy="496883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3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600" b="1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Правописание </a:t>
            </a:r>
            <a:r>
              <a:rPr lang="ru-RU" sz="1600" b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глаголов 1 группы. Переведите, используя глаголы 1 группы.</a:t>
            </a:r>
            <a:endParaRPr lang="ru-RU" sz="16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Малыш Лео болеет. Его мама вызывает врача</a:t>
            </a: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ru-RU" sz="16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Ты часто гуляешь после занятий? – Да, я гуляю каждый день. Я предпочитаю гулять, чтобы отдохнуть.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Вы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гуляете так </a:t>
            </a: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поздно ? </a:t>
            </a:r>
            <a:endParaRPr lang="ru-RU" sz="16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Туристы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гуляют </a:t>
            </a: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 бульварам.</a:t>
            </a:r>
            <a:endParaRPr lang="ru-RU" sz="16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Что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вы </a:t>
            </a: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предпочитаете ? Платье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или </a:t>
            </a: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пиджак ?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– Я предпочитаю и то, и другое (</a:t>
            </a:r>
            <a:r>
              <a:rPr lang="fr-FR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les deux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</a:t>
            </a:r>
            <a:r>
              <a:rPr lang="fr-FR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Назовите вашу фамилию по буквам,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пожалуйста</a:t>
            </a: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!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Студенты называют свои имена по буквам.</a:t>
            </a:r>
            <a:endParaRPr lang="ru-RU" sz="160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Мы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надеемся, что они пригласят нас на ужин.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что ты надеешься? – Я надеюсь, что она позвонит мне!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Они </a:t>
            </a: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надеются, что в этом районе построят спортивную площадку</a:t>
            </a: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600" smtClean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Повторите, пожалуйста, ваш номер телефона. </a:t>
            </a:r>
          </a:p>
        </p:txBody>
      </p:sp>
    </p:spTree>
    <p:extLst>
      <p:ext uri="{BB962C8B-B14F-4D97-AF65-F5344CB8AC3E}">
        <p14:creationId xmlns:p14="http://schemas.microsoft.com/office/powerpoint/2010/main" val="11734344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628</TotalTime>
  <Words>815</Words>
  <Application>Microsoft Office PowerPoint</Application>
  <PresentationFormat>Широкоэкранный</PresentationFormat>
  <Paragraphs>151</Paragraphs>
  <Slides>8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Calibri</vt:lpstr>
      <vt:lpstr>Segoe UI</vt:lpstr>
      <vt:lpstr>Tw Cen MT</vt:lpstr>
      <vt:lpstr>Tw Cen MT Condensed</vt:lpstr>
      <vt:lpstr>Wingdings</vt:lpstr>
      <vt:lpstr>Wingdings 3</vt:lpstr>
      <vt:lpstr>Интеграл</vt:lpstr>
      <vt:lpstr>Leçon 10</vt:lpstr>
      <vt:lpstr>Возвратные глаголы</vt:lpstr>
      <vt:lpstr>Правописание глаголов 1 группы</vt:lpstr>
      <vt:lpstr>Количество</vt:lpstr>
      <vt:lpstr>Combien? – Сколько?</vt:lpstr>
      <vt:lpstr>  Возвратные глаголы (Доп. Упражнение) </vt:lpstr>
      <vt:lpstr>Правописание глаголов 1 группы (Доп. Упражнение)</vt:lpstr>
      <vt:lpstr>Правописание глаголов 1 группы (Доп. Упражнение)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Leçons 1-2</dc:title>
  <dc:creator>guest</dc:creator>
  <cp:lastModifiedBy>Люда</cp:lastModifiedBy>
  <cp:revision>81</cp:revision>
  <dcterms:created xsi:type="dcterms:W3CDTF">2020-09-06T18:19:35Z</dcterms:created>
  <dcterms:modified xsi:type="dcterms:W3CDTF">2025-08-28T12:22:35Z</dcterms:modified>
</cp:coreProperties>
</file>