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sldIdLst>
    <p:sldId id="256" r:id="rId2"/>
    <p:sldId id="260" r:id="rId3"/>
    <p:sldId id="257" r:id="rId4"/>
    <p:sldId id="264" r:id="rId5"/>
    <p:sldId id="263" r:id="rId6"/>
    <p:sldId id="265" r:id="rId7"/>
    <p:sldId id="266" r:id="rId8"/>
    <p:sldId id="267" r:id="rId9"/>
    <p:sldId id="268" r:id="rId1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20" d="100"/>
          <a:sy n="120" d="100"/>
        </p:scale>
        <p:origin x="514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E4DF66-9E3B-4D62-A7B6-076AB03D735F}" type="datetimeFigureOut">
              <a:rPr lang="ru-RU" smtClean="0"/>
              <a:t>28.08.2025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89E7101-2BCD-46DD-A8B9-5BF8E09676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86814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E7101-2BCD-46DD-A8B9-5BF8E09676D7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66431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EE6D0584-5F68-479E-95FB-9E6AC790EF83}" type="datetimeFigureOut">
              <a:rPr lang="ru-RU" smtClean="0"/>
              <a:t>28.08.2025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6D590-59D1-4AEB-A736-98EFB310DCA5}" type="slidenum">
              <a:rPr lang="ru-RU" smtClean="0"/>
              <a:t>‹#›</a:t>
            </a:fld>
            <a:endParaRPr lang="ru-RU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65449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D0584-5F68-479E-95FB-9E6AC790EF83}" type="datetimeFigureOut">
              <a:rPr lang="ru-RU" smtClean="0"/>
              <a:t>28.08.2025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6D590-59D1-4AEB-A736-98EFB310DC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11721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D0584-5F68-479E-95FB-9E6AC790EF83}" type="datetimeFigureOut">
              <a:rPr lang="ru-RU" smtClean="0"/>
              <a:t>28.08.2025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6D590-59D1-4AEB-A736-98EFB310DCA5}" type="slidenum">
              <a:rPr lang="ru-RU" smtClean="0"/>
              <a:t>‹#›</a:t>
            </a:fld>
            <a:endParaRPr lang="ru-RU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930721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D0584-5F68-479E-95FB-9E6AC790EF83}" type="datetimeFigureOut">
              <a:rPr lang="ru-RU" smtClean="0"/>
              <a:t>28.08.2025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6D590-59D1-4AEB-A736-98EFB310DC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54007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9088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90888" y="2967788"/>
            <a:ext cx="4754880" cy="33415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D0584-5F68-479E-95FB-9E6AC790EF83}" type="datetimeFigureOut">
              <a:rPr lang="ru-RU" smtClean="0"/>
              <a:t>28.08.2025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6D590-59D1-4AEB-A736-98EFB310DC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1344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D0584-5F68-479E-95FB-9E6AC790EF83}" type="datetimeFigureOut">
              <a:rPr lang="ru-RU" smtClean="0"/>
              <a:t>28.08.2025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6D590-59D1-4AEB-A736-98EFB310DC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09939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D0584-5F68-479E-95FB-9E6AC790EF83}" type="datetimeFigureOut">
              <a:rPr lang="ru-RU" smtClean="0"/>
              <a:t>28.08.2025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6D590-59D1-4AEB-A736-98EFB310DC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52189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D0584-5F68-479E-95FB-9E6AC790EF83}" type="datetimeFigureOut">
              <a:rPr lang="ru-RU" smtClean="0"/>
              <a:t>28.08.2025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6D590-59D1-4AEB-A736-98EFB310DC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28278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D0584-5F68-479E-95FB-9E6AC790EF83}" type="datetimeFigureOut">
              <a:rPr lang="ru-RU" smtClean="0"/>
              <a:t>28.08.2025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6D590-59D1-4AEB-A736-98EFB310DCA5}" type="slidenum">
              <a:rPr lang="ru-RU" smtClean="0"/>
              <a:t>‹#›</a:t>
            </a:fld>
            <a:endParaRPr lang="ru-RU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123309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D0584-5F68-479E-95FB-9E6AC790EF83}" type="datetimeFigureOut">
              <a:rPr lang="ru-RU" smtClean="0"/>
              <a:t>28.08.2025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6D590-59D1-4AEB-A736-98EFB310DC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94565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1" y="762000"/>
            <a:ext cx="7581900" cy="5410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D0584-5F68-479E-95FB-9E6AC790EF83}" type="datetimeFigureOut">
              <a:rPr lang="ru-RU" smtClean="0"/>
              <a:t>28.08.2025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6D590-59D1-4AEB-A736-98EFB310DCA5}" type="slidenum">
              <a:rPr lang="ru-RU" smtClean="0"/>
              <a:t>‹#›</a:t>
            </a:fld>
            <a:endParaRPr lang="ru-RU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384505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EE6D0584-5F68-479E-95FB-9E6AC790EF83}" type="datetimeFigureOut">
              <a:rPr lang="ru-RU" smtClean="0"/>
              <a:t>28.08.2025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AA06D590-59D1-4AEB-A736-98EFB310DCA5}" type="slidenum">
              <a:rPr lang="ru-RU" smtClean="0"/>
              <a:t>‹#›</a:t>
            </a:fld>
            <a:endParaRPr lang="ru-RU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097174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>
                <a:solidFill>
                  <a:srgbClr val="C00000"/>
                </a:solidFill>
              </a:rPr>
              <a:t>Leçon 1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fr-FR" dirty="0" smtClean="0"/>
              <a:t>Accent français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584578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Новые звуки</a:t>
            </a:r>
            <a:endParaRPr lang="ru-RU" sz="4000" dirty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8724547"/>
              </p:ext>
            </p:extLst>
          </p:nvPr>
        </p:nvGraphicFramePr>
        <p:xfrm>
          <a:off x="1125538" y="1987550"/>
          <a:ext cx="9720261" cy="3749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933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897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13714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ru-RU" sz="240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Звук</a:t>
                      </a:r>
                      <a:endParaRPr lang="ru-RU" sz="2400" dirty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Буква</a:t>
                      </a:r>
                      <a:endParaRPr lang="ru-RU" sz="2400" dirty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Пример</a:t>
                      </a:r>
                      <a:endParaRPr lang="ru-RU" sz="2400" dirty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40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[</a:t>
                      </a:r>
                      <a:r>
                        <a:rPr lang="en-US" sz="240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a</a:t>
                      </a:r>
                      <a:r>
                        <a:rPr lang="ru-RU" sz="240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]</a:t>
                      </a:r>
                      <a:endParaRPr lang="ru-RU" sz="2400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240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a,</a:t>
                      </a:r>
                      <a:r>
                        <a:rPr lang="fr-FR" sz="24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à, â</a:t>
                      </a:r>
                      <a:endParaRPr lang="ru-RU" sz="2400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2400" b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papa, là, pâte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[</a:t>
                      </a:r>
                      <a:r>
                        <a:rPr lang="en-US" sz="2400" dirty="0" err="1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i</a:t>
                      </a:r>
                      <a:r>
                        <a:rPr lang="ru-RU" sz="240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]</a:t>
                      </a:r>
                      <a:r>
                        <a:rPr lang="fr-FR" sz="240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240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i,</a:t>
                      </a:r>
                      <a:r>
                        <a:rPr lang="fr-FR" sz="24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î</a:t>
                      </a:r>
                    </a:p>
                    <a:p>
                      <a:r>
                        <a:rPr lang="fr-FR" sz="24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y</a:t>
                      </a:r>
                      <a:endParaRPr lang="ru-RU" sz="2400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240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il, île</a:t>
                      </a:r>
                    </a:p>
                    <a:p>
                      <a:r>
                        <a:rPr lang="fr-FR" sz="240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style</a:t>
                      </a:r>
                      <a:endParaRPr lang="ru-RU" sz="2400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[</a:t>
                      </a:r>
                      <a:r>
                        <a:rPr lang="en-US" sz="240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y</a:t>
                      </a:r>
                      <a:r>
                        <a:rPr lang="ru-RU" sz="240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]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240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u, û</a:t>
                      </a:r>
                      <a:endParaRPr lang="ru-RU" sz="2400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240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dune, sûr</a:t>
                      </a:r>
                      <a:endParaRPr lang="ru-RU" sz="2400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[</a:t>
                      </a:r>
                      <a:r>
                        <a:rPr lang="en-US" sz="240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ɛ</a:t>
                      </a:r>
                      <a:r>
                        <a:rPr lang="ru-RU" sz="240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]</a:t>
                      </a:r>
                      <a:r>
                        <a:rPr lang="fr-FR" sz="240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240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è, ê</a:t>
                      </a:r>
                    </a:p>
                    <a:p>
                      <a:r>
                        <a:rPr lang="fr-FR" sz="240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e</a:t>
                      </a:r>
                      <a:r>
                        <a:rPr lang="fr-FR" sz="24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ru-RU" sz="24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  в </a:t>
                      </a:r>
                      <a:r>
                        <a:rPr lang="ru-RU" sz="2400" baseline="0" dirty="0" err="1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закр</a:t>
                      </a:r>
                      <a:r>
                        <a:rPr lang="ru-RU" sz="24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. слоге</a:t>
                      </a:r>
                      <a:endParaRPr lang="fr-FR" sz="2400" baseline="0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r>
                        <a:rPr lang="ru-RU" sz="240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е</a:t>
                      </a:r>
                      <a:r>
                        <a:rPr lang="fr-FR" sz="240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t </a:t>
                      </a:r>
                      <a:r>
                        <a:rPr lang="ru-RU" sz="240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 </a:t>
                      </a:r>
                      <a:r>
                        <a:rPr lang="ru-RU" sz="240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на</a:t>
                      </a:r>
                      <a:r>
                        <a:rPr lang="ru-RU" sz="24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ru-RU" sz="24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конце слова</a:t>
                      </a:r>
                      <a:endParaRPr lang="fr-FR" sz="2400" baseline="0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r>
                        <a:rPr lang="fr-FR" sz="24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ai, </a:t>
                      </a:r>
                      <a:r>
                        <a:rPr lang="fr-FR" sz="2400" baseline="0" dirty="0" err="1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aî</a:t>
                      </a:r>
                      <a:r>
                        <a:rPr lang="fr-FR" sz="24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, </a:t>
                      </a:r>
                      <a:r>
                        <a:rPr lang="fr-FR" sz="2400" baseline="0" dirty="0" err="1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ei</a:t>
                      </a:r>
                      <a:endParaRPr lang="ru-RU" sz="2400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240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mère, tête</a:t>
                      </a:r>
                      <a:endParaRPr lang="ru-RU" sz="2400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r>
                        <a:rPr lang="fr-FR" sz="240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merci</a:t>
                      </a:r>
                      <a:endParaRPr lang="ru-RU" sz="2400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r>
                        <a:rPr lang="fr-FR" sz="240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ballet</a:t>
                      </a:r>
                    </a:p>
                    <a:p>
                      <a:r>
                        <a:rPr lang="fr-FR" sz="240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clair, maître,</a:t>
                      </a:r>
                      <a:r>
                        <a:rPr lang="fr-FR" sz="24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Seine</a:t>
                      </a:r>
                      <a:endParaRPr lang="fr-FR" sz="2400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993749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dirty="0" err="1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Слогоделение</a:t>
            </a:r>
            <a:endParaRPr lang="ru-RU" sz="4000" dirty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Courier New" panose="02070309020205020404" pitchFamily="49" charset="0"/>
              <a:buChar char="o"/>
            </a:pPr>
            <a:r>
              <a:rPr lang="fr-FR" sz="32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dram</a:t>
            </a:r>
            <a:r>
              <a:rPr lang="fr-FR" sz="32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e</a:t>
            </a:r>
            <a:r>
              <a:rPr lang="fr-FR" sz="32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 - </a:t>
            </a:r>
            <a:r>
              <a:rPr lang="ru-RU" sz="32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1 слог </a:t>
            </a:r>
            <a:endParaRPr lang="fr-FR" sz="3200" dirty="0" smtClean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>
              <a:buFont typeface="Courier New" panose="02070309020205020404" pitchFamily="49" charset="0"/>
              <a:buChar char="o"/>
            </a:pPr>
            <a:r>
              <a:rPr lang="fr-FR" sz="32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fr-FR" sz="3200" dirty="0" err="1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dra</a:t>
            </a:r>
            <a:r>
              <a:rPr lang="ru-RU" sz="32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/</a:t>
            </a:r>
            <a:r>
              <a:rPr lang="fr-FR" sz="32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ma</a:t>
            </a:r>
            <a:r>
              <a:rPr lang="ru-RU" sz="32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/</a:t>
            </a:r>
            <a:r>
              <a:rPr lang="fr-FR" sz="3200" dirty="0" err="1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turg</a:t>
            </a:r>
            <a:r>
              <a:rPr lang="fr-FR" sz="3200" dirty="0" err="1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e</a:t>
            </a:r>
            <a:r>
              <a:rPr lang="fr-FR" sz="32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– </a:t>
            </a:r>
            <a:r>
              <a:rPr lang="ru-RU" sz="32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3 слога </a:t>
            </a:r>
            <a:endParaRPr lang="fr-FR" sz="3200" dirty="0" smtClean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>
              <a:buFont typeface="Courier New" panose="02070309020205020404" pitchFamily="49" charset="0"/>
              <a:buChar char="o"/>
            </a:pPr>
            <a:r>
              <a:rPr lang="fr-FR" sz="32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fr-FR" sz="32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bu</a:t>
            </a:r>
            <a:r>
              <a:rPr lang="ru-RU" sz="32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/</a:t>
            </a:r>
            <a:r>
              <a:rPr lang="fr-FR" sz="3200" dirty="0" err="1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ffet</a:t>
            </a:r>
            <a:r>
              <a:rPr lang="fr-FR" sz="32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fr-FR" sz="32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fr-FR" sz="3200" dirty="0" err="1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ar</a:t>
            </a:r>
            <a:r>
              <a:rPr lang="ru-RU" sz="32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/</a:t>
            </a:r>
            <a:r>
              <a:rPr lang="fr-FR" sz="3200" dirty="0" err="1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ticl</a:t>
            </a:r>
            <a:r>
              <a:rPr lang="fr-FR" sz="3200" dirty="0" err="1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e</a:t>
            </a:r>
            <a:endParaRPr lang="fr-FR" sz="3200" dirty="0" smtClean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>
              <a:buFont typeface="Courier New" panose="02070309020205020404" pitchFamily="49" charset="0"/>
              <a:buChar char="o"/>
            </a:pPr>
            <a:r>
              <a:rPr lang="fr-FR" sz="32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fr-FR" sz="32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vi</a:t>
            </a:r>
            <a:r>
              <a:rPr lang="ru-RU" sz="32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/</a:t>
            </a:r>
            <a:r>
              <a:rPr lang="fr-FR" sz="3200" u="sng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tr</a:t>
            </a:r>
            <a:r>
              <a:rPr lang="fr-FR" sz="32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in</a:t>
            </a:r>
            <a:r>
              <a:rPr lang="fr-FR" sz="32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e</a:t>
            </a:r>
            <a:r>
              <a:rPr lang="fr-FR" sz="32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(p-b, t-d, k-g, f-v + </a:t>
            </a:r>
            <a:r>
              <a:rPr lang="fr-FR" sz="32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r, l</a:t>
            </a:r>
            <a:r>
              <a:rPr lang="fr-FR" sz="32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)</a:t>
            </a:r>
            <a:r>
              <a:rPr lang="ru-RU" sz="32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→ </a:t>
            </a:r>
            <a:r>
              <a:rPr lang="ru-RU" sz="20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1 слог </a:t>
            </a:r>
            <a:r>
              <a:rPr lang="ru-RU" sz="2000" dirty="0" err="1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откр</a:t>
            </a:r>
            <a:r>
              <a:rPr lang="ru-RU" sz="20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., 2 слог </a:t>
            </a:r>
            <a:r>
              <a:rPr lang="ru-RU" sz="2000" dirty="0" err="1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закр</a:t>
            </a:r>
            <a:r>
              <a:rPr lang="ru-RU" sz="20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.</a:t>
            </a:r>
          </a:p>
          <a:p>
            <a:pPr>
              <a:buFont typeface="Courier New" panose="02070309020205020404" pitchFamily="49" charset="0"/>
              <a:buChar char="o"/>
            </a:pPr>
            <a:endParaRPr lang="ru-RU" sz="3200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>
              <a:buFont typeface="Courier New" panose="02070309020205020404" pitchFamily="49" charset="0"/>
              <a:buChar char="o"/>
            </a:pPr>
            <a:endParaRPr lang="fr-FR" sz="3200" dirty="0" smtClean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27599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Долгота гласных</a:t>
            </a:r>
            <a:endParaRPr lang="ru-RU" sz="4000" dirty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fr-FR" sz="40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terre </a:t>
            </a:r>
            <a:r>
              <a:rPr lang="ru-RU" sz="40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[</a:t>
            </a:r>
            <a:r>
              <a:rPr lang="fr-FR" sz="40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</a:t>
            </a:r>
            <a:r>
              <a:rPr lang="en-US" sz="40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ɛ:</a:t>
            </a:r>
            <a:r>
              <a:rPr lang="en-US" sz="4000" b="1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r</a:t>
            </a:r>
            <a:r>
              <a:rPr lang="ru-RU" sz="40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]</a:t>
            </a:r>
            <a:r>
              <a:rPr lang="fr-FR" sz="40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</a:p>
          <a:p>
            <a:pPr marL="0" indent="0">
              <a:buNone/>
            </a:pPr>
            <a:r>
              <a:rPr lang="fr-FR" sz="40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vase </a:t>
            </a:r>
            <a:r>
              <a:rPr lang="ru-RU" sz="40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[</a:t>
            </a:r>
            <a:r>
              <a:rPr lang="en-US" sz="4000" dirty="0" err="1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va:</a:t>
            </a:r>
            <a:r>
              <a:rPr lang="en-US" sz="4000" b="1" dirty="0" err="1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z</a:t>
            </a:r>
            <a:r>
              <a:rPr lang="ru-RU" sz="40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]</a:t>
            </a:r>
            <a:r>
              <a:rPr lang="fr-FR" sz="40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</a:p>
          <a:p>
            <a:pPr marL="0" indent="0">
              <a:buNone/>
            </a:pPr>
            <a:r>
              <a:rPr lang="fr-FR" sz="40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brave </a:t>
            </a:r>
            <a:r>
              <a:rPr lang="ru-RU" sz="40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[</a:t>
            </a:r>
            <a:r>
              <a:rPr lang="en-US" sz="4000" dirty="0" err="1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bra:</a:t>
            </a:r>
            <a:r>
              <a:rPr lang="en-US" sz="4000" b="1" dirty="0" err="1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v</a:t>
            </a:r>
            <a:r>
              <a:rPr lang="ru-RU" sz="40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]</a:t>
            </a:r>
            <a:r>
              <a:rPr lang="fr-FR" sz="40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</a:p>
          <a:p>
            <a:pPr marL="0" indent="0">
              <a:buNone/>
            </a:pPr>
            <a:r>
              <a:rPr lang="fr-FR" sz="40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sage </a:t>
            </a:r>
            <a:r>
              <a:rPr lang="ru-RU" sz="40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[</a:t>
            </a:r>
            <a:r>
              <a:rPr lang="en-US" sz="4000" dirty="0" err="1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sa:</a:t>
            </a:r>
            <a:r>
              <a:rPr lang="en-US" sz="4000" b="1" dirty="0" err="1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ʒ</a:t>
            </a:r>
            <a:r>
              <a:rPr lang="ru-RU" sz="40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]</a:t>
            </a:r>
            <a:r>
              <a:rPr lang="fr-FR" sz="40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</a:p>
          <a:p>
            <a:pPr marL="0" indent="0">
              <a:buNone/>
            </a:pPr>
            <a:r>
              <a:rPr lang="fr-FR" sz="40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livre </a:t>
            </a:r>
            <a:r>
              <a:rPr lang="ru-RU" sz="40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[</a:t>
            </a:r>
            <a:r>
              <a:rPr lang="en-US" sz="4000" dirty="0" err="1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li:</a:t>
            </a:r>
            <a:r>
              <a:rPr lang="en-US" sz="4000" b="1" dirty="0" err="1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vr</a:t>
            </a:r>
            <a:r>
              <a:rPr lang="ru-RU" sz="40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]</a:t>
            </a:r>
            <a:r>
              <a:rPr lang="fr-FR" sz="40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endParaRPr lang="fr-FR" sz="4000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ru-RU" sz="4000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94861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Вопросительное предложение</a:t>
            </a:r>
            <a:endParaRPr lang="ru-RU" sz="4000" dirty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24128" y="2325375"/>
            <a:ext cx="9720073" cy="4023360"/>
          </a:xfrm>
        </p:spPr>
        <p:txBody>
          <a:bodyPr/>
          <a:lstStyle/>
          <a:p>
            <a:pPr marL="0" indent="0">
              <a:buNone/>
            </a:pPr>
            <a:r>
              <a:rPr lang="fr-FR" sz="32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1. Bernard est ravi. → Bernard est ravi?</a:t>
            </a:r>
          </a:p>
          <a:p>
            <a:pPr marL="0" indent="0">
              <a:buNone/>
            </a:pPr>
            <a:r>
              <a:rPr lang="fr-FR" sz="32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2. </a:t>
            </a:r>
            <a:r>
              <a:rPr lang="fr-FR" sz="3200" u="sng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Bernard</a:t>
            </a:r>
            <a:r>
              <a:rPr lang="fr-FR" sz="32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est ravi. → </a:t>
            </a:r>
            <a:r>
              <a:rPr lang="fr-FR" sz="32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Qui</a:t>
            </a:r>
            <a:r>
              <a:rPr lang="fr-FR" sz="32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est ravi?</a:t>
            </a:r>
          </a:p>
          <a:p>
            <a:pPr marL="0" indent="0">
              <a:buNone/>
            </a:pPr>
            <a:r>
              <a:rPr lang="fr-FR" sz="320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   </a:t>
            </a:r>
            <a:r>
              <a:rPr lang="fr-FR" sz="3200" u="sng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Bernard </a:t>
            </a:r>
            <a:r>
              <a:rPr lang="fr-FR" sz="3200" u="sng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et sa mère</a:t>
            </a:r>
            <a:r>
              <a:rPr lang="fr-FR" sz="32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habit</a:t>
            </a:r>
            <a:r>
              <a:rPr lang="fr-FR" sz="32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ent</a:t>
            </a:r>
            <a:r>
              <a:rPr lang="fr-FR" sz="32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à Cannes. → </a:t>
            </a:r>
          </a:p>
          <a:p>
            <a:pPr marL="0" indent="0">
              <a:buNone/>
            </a:pPr>
            <a:r>
              <a:rPr lang="fr-FR" sz="320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   Qui </a:t>
            </a:r>
            <a:r>
              <a:rPr lang="fr-FR" sz="32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habite</a:t>
            </a:r>
            <a:r>
              <a:rPr lang="fr-FR" sz="32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à Cannes? </a:t>
            </a:r>
            <a:endParaRPr lang="fr-FR" sz="3200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r>
              <a:rPr lang="fr-FR" sz="32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3. C’est </a:t>
            </a:r>
            <a:r>
              <a:rPr lang="fr-FR" sz="3200" u="sng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Bernard.</a:t>
            </a:r>
            <a:r>
              <a:rPr lang="fr-FR" sz="32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→ C’est </a:t>
            </a:r>
            <a:r>
              <a:rPr lang="fr-FR" sz="32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qui</a:t>
            </a:r>
            <a:r>
              <a:rPr lang="fr-FR" sz="32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? </a:t>
            </a:r>
            <a:r>
              <a:rPr lang="fr-FR" sz="32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Qui </a:t>
            </a:r>
            <a:r>
              <a:rPr lang="fr-FR" sz="32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est-ce?</a:t>
            </a:r>
          </a:p>
          <a:p>
            <a:pPr marL="514350" indent="-514350">
              <a:buFont typeface="+mj-lt"/>
              <a:buAutoNum type="arabicPeriod"/>
            </a:pPr>
            <a:endParaRPr lang="fr-FR" sz="3200" dirty="0" smtClean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4" name="Полилиния 3"/>
          <p:cNvSpPr/>
          <p:nvPr/>
        </p:nvSpPr>
        <p:spPr>
          <a:xfrm>
            <a:off x="5124261" y="2044575"/>
            <a:ext cx="2408222" cy="292457"/>
          </a:xfrm>
          <a:custGeom>
            <a:avLst/>
            <a:gdLst>
              <a:gd name="connsiteX0" fmla="*/ 0 w 2408222"/>
              <a:gd name="connsiteY0" fmla="*/ 253497 h 292457"/>
              <a:gd name="connsiteX1" fmla="*/ 1611517 w 2408222"/>
              <a:gd name="connsiteY1" fmla="*/ 271604 h 292457"/>
              <a:gd name="connsiteX2" fmla="*/ 2408222 w 2408222"/>
              <a:gd name="connsiteY2" fmla="*/ 0 h 2924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408222" h="292457">
                <a:moveTo>
                  <a:pt x="0" y="253497"/>
                </a:moveTo>
                <a:cubicBezTo>
                  <a:pt x="605073" y="283675"/>
                  <a:pt x="1210147" y="313854"/>
                  <a:pt x="1611517" y="271604"/>
                </a:cubicBezTo>
                <a:cubicBezTo>
                  <a:pt x="2012887" y="229354"/>
                  <a:pt x="2210554" y="114677"/>
                  <a:pt x="2408222" y="0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олилиния 4"/>
          <p:cNvSpPr/>
          <p:nvPr/>
        </p:nvSpPr>
        <p:spPr>
          <a:xfrm>
            <a:off x="6328372" y="4517070"/>
            <a:ext cx="1855961" cy="271913"/>
          </a:xfrm>
          <a:custGeom>
            <a:avLst/>
            <a:gdLst>
              <a:gd name="connsiteX0" fmla="*/ 0 w 1855961"/>
              <a:gd name="connsiteY0" fmla="*/ 271913 h 271913"/>
              <a:gd name="connsiteX1" fmla="*/ 253497 w 1855961"/>
              <a:gd name="connsiteY1" fmla="*/ 310 h 271913"/>
              <a:gd name="connsiteX2" fmla="*/ 606582 w 1855961"/>
              <a:gd name="connsiteY2" fmla="*/ 217593 h 271913"/>
              <a:gd name="connsiteX3" fmla="*/ 1855961 w 1855961"/>
              <a:gd name="connsiteY3" fmla="*/ 208539 h 271913"/>
              <a:gd name="connsiteX4" fmla="*/ 1855961 w 1855961"/>
              <a:gd name="connsiteY4" fmla="*/ 208539 h 2719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55961" h="271913">
                <a:moveTo>
                  <a:pt x="0" y="271913"/>
                </a:moveTo>
                <a:cubicBezTo>
                  <a:pt x="76200" y="140638"/>
                  <a:pt x="152400" y="9363"/>
                  <a:pt x="253497" y="310"/>
                </a:cubicBezTo>
                <a:cubicBezTo>
                  <a:pt x="354594" y="-8743"/>
                  <a:pt x="339505" y="182888"/>
                  <a:pt x="606582" y="217593"/>
                </a:cubicBezTo>
                <a:cubicBezTo>
                  <a:pt x="873659" y="252298"/>
                  <a:pt x="1855961" y="208539"/>
                  <a:pt x="1855961" y="208539"/>
                </a:cubicBezTo>
                <a:lnTo>
                  <a:pt x="1855961" y="208539"/>
                </a:ln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олилиния 5"/>
          <p:cNvSpPr/>
          <p:nvPr/>
        </p:nvSpPr>
        <p:spPr>
          <a:xfrm>
            <a:off x="4445251" y="4520428"/>
            <a:ext cx="1539089" cy="265199"/>
          </a:xfrm>
          <a:custGeom>
            <a:avLst/>
            <a:gdLst>
              <a:gd name="connsiteX0" fmla="*/ 0 w 1539089"/>
              <a:gd name="connsiteY0" fmla="*/ 235398 h 265199"/>
              <a:gd name="connsiteX1" fmla="*/ 977774 w 1539089"/>
              <a:gd name="connsiteY1" fmla="*/ 244451 h 265199"/>
              <a:gd name="connsiteX2" fmla="*/ 1303699 w 1539089"/>
              <a:gd name="connsiteY2" fmla="*/ 8 h 265199"/>
              <a:gd name="connsiteX3" fmla="*/ 1539089 w 1539089"/>
              <a:gd name="connsiteY3" fmla="*/ 253505 h 265199"/>
              <a:gd name="connsiteX4" fmla="*/ 1539089 w 1539089"/>
              <a:gd name="connsiteY4" fmla="*/ 253505 h 2651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39089" h="265199">
                <a:moveTo>
                  <a:pt x="0" y="235398"/>
                </a:moveTo>
                <a:cubicBezTo>
                  <a:pt x="380245" y="259540"/>
                  <a:pt x="760491" y="283683"/>
                  <a:pt x="977774" y="244451"/>
                </a:cubicBezTo>
                <a:cubicBezTo>
                  <a:pt x="1195057" y="205219"/>
                  <a:pt x="1210147" y="-1501"/>
                  <a:pt x="1303699" y="8"/>
                </a:cubicBezTo>
                <a:cubicBezTo>
                  <a:pt x="1397251" y="1517"/>
                  <a:pt x="1539089" y="253505"/>
                  <a:pt x="1539089" y="253505"/>
                </a:cubicBezTo>
                <a:lnTo>
                  <a:pt x="1539089" y="253505"/>
                </a:ln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олилиния 6"/>
          <p:cNvSpPr/>
          <p:nvPr/>
        </p:nvSpPr>
        <p:spPr>
          <a:xfrm>
            <a:off x="4956183" y="2766981"/>
            <a:ext cx="1855961" cy="271913"/>
          </a:xfrm>
          <a:custGeom>
            <a:avLst/>
            <a:gdLst>
              <a:gd name="connsiteX0" fmla="*/ 0 w 1855961"/>
              <a:gd name="connsiteY0" fmla="*/ 271913 h 271913"/>
              <a:gd name="connsiteX1" fmla="*/ 253497 w 1855961"/>
              <a:gd name="connsiteY1" fmla="*/ 310 h 271913"/>
              <a:gd name="connsiteX2" fmla="*/ 606582 w 1855961"/>
              <a:gd name="connsiteY2" fmla="*/ 217593 h 271913"/>
              <a:gd name="connsiteX3" fmla="*/ 1855961 w 1855961"/>
              <a:gd name="connsiteY3" fmla="*/ 208539 h 271913"/>
              <a:gd name="connsiteX4" fmla="*/ 1855961 w 1855961"/>
              <a:gd name="connsiteY4" fmla="*/ 208539 h 2719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55961" h="271913">
                <a:moveTo>
                  <a:pt x="0" y="271913"/>
                </a:moveTo>
                <a:cubicBezTo>
                  <a:pt x="76200" y="140638"/>
                  <a:pt x="152400" y="9363"/>
                  <a:pt x="253497" y="310"/>
                </a:cubicBezTo>
                <a:cubicBezTo>
                  <a:pt x="354594" y="-8743"/>
                  <a:pt x="339505" y="182888"/>
                  <a:pt x="606582" y="217593"/>
                </a:cubicBezTo>
                <a:cubicBezTo>
                  <a:pt x="873659" y="252298"/>
                  <a:pt x="1855961" y="208539"/>
                  <a:pt x="1855961" y="208539"/>
                </a:cubicBezTo>
                <a:lnTo>
                  <a:pt x="1855961" y="208539"/>
                </a:ln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84541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Восклицательное предложение</a:t>
            </a:r>
            <a:endParaRPr lang="ru-RU" sz="4000" dirty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fr-FR" sz="3200" dirty="0" smtClean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r>
              <a:rPr lang="fr-FR" sz="32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C’est Bernard. →</a:t>
            </a:r>
            <a:r>
              <a:rPr lang="ru-RU" sz="32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С</a:t>
            </a:r>
            <a:r>
              <a:rPr lang="fr-FR" sz="32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’est Ber</a:t>
            </a:r>
            <a:r>
              <a:rPr lang="fr-FR" sz="3200" u="sng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nard</a:t>
            </a:r>
            <a:r>
              <a:rPr lang="fr-FR" sz="32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!</a:t>
            </a:r>
          </a:p>
          <a:p>
            <a:pPr marL="0" indent="0">
              <a:buNone/>
            </a:pPr>
            <a:endParaRPr lang="fr-FR" sz="3200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r>
              <a:rPr lang="fr-FR" sz="32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Bernard est ra</a:t>
            </a:r>
            <a:r>
              <a:rPr lang="fr-FR" sz="3200" u="sng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vi</a:t>
            </a:r>
            <a:r>
              <a:rPr lang="fr-FR" sz="32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! 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6" name="Полилиния 5"/>
          <p:cNvSpPr/>
          <p:nvPr/>
        </p:nvSpPr>
        <p:spPr>
          <a:xfrm>
            <a:off x="1186004" y="3874882"/>
            <a:ext cx="2505714" cy="316871"/>
          </a:xfrm>
          <a:custGeom>
            <a:avLst/>
            <a:gdLst>
              <a:gd name="connsiteX0" fmla="*/ 0 w 2342752"/>
              <a:gd name="connsiteY0" fmla="*/ 21512 h 424450"/>
              <a:gd name="connsiteX1" fmla="*/ 959667 w 2342752"/>
              <a:gd name="connsiteY1" fmla="*/ 39619 h 424450"/>
              <a:gd name="connsiteX2" fmla="*/ 1367073 w 2342752"/>
              <a:gd name="connsiteY2" fmla="*/ 383651 h 424450"/>
              <a:gd name="connsiteX3" fmla="*/ 2199992 w 2342752"/>
              <a:gd name="connsiteY3" fmla="*/ 419865 h 424450"/>
              <a:gd name="connsiteX4" fmla="*/ 2335794 w 2342752"/>
              <a:gd name="connsiteY4" fmla="*/ 401758 h 424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42752" h="424450">
                <a:moveTo>
                  <a:pt x="0" y="21512"/>
                </a:moveTo>
                <a:cubicBezTo>
                  <a:pt x="365911" y="387"/>
                  <a:pt x="731822" y="-20737"/>
                  <a:pt x="959667" y="39619"/>
                </a:cubicBezTo>
                <a:cubicBezTo>
                  <a:pt x="1187512" y="99975"/>
                  <a:pt x="1160352" y="320277"/>
                  <a:pt x="1367073" y="383651"/>
                </a:cubicBezTo>
                <a:cubicBezTo>
                  <a:pt x="1573794" y="447025"/>
                  <a:pt x="2038539" y="416847"/>
                  <a:pt x="2199992" y="419865"/>
                </a:cubicBezTo>
                <a:cubicBezTo>
                  <a:pt x="2361445" y="422883"/>
                  <a:pt x="2348619" y="412320"/>
                  <a:pt x="2335794" y="401758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олилиния 6"/>
          <p:cNvSpPr/>
          <p:nvPr/>
        </p:nvSpPr>
        <p:spPr>
          <a:xfrm>
            <a:off x="4027283" y="2498310"/>
            <a:ext cx="2342752" cy="424450"/>
          </a:xfrm>
          <a:custGeom>
            <a:avLst/>
            <a:gdLst>
              <a:gd name="connsiteX0" fmla="*/ 0 w 2342752"/>
              <a:gd name="connsiteY0" fmla="*/ 21512 h 424450"/>
              <a:gd name="connsiteX1" fmla="*/ 959667 w 2342752"/>
              <a:gd name="connsiteY1" fmla="*/ 39619 h 424450"/>
              <a:gd name="connsiteX2" fmla="*/ 1367073 w 2342752"/>
              <a:gd name="connsiteY2" fmla="*/ 383651 h 424450"/>
              <a:gd name="connsiteX3" fmla="*/ 2199992 w 2342752"/>
              <a:gd name="connsiteY3" fmla="*/ 419865 h 424450"/>
              <a:gd name="connsiteX4" fmla="*/ 2335794 w 2342752"/>
              <a:gd name="connsiteY4" fmla="*/ 401758 h 424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42752" h="424450">
                <a:moveTo>
                  <a:pt x="0" y="21512"/>
                </a:moveTo>
                <a:cubicBezTo>
                  <a:pt x="365911" y="387"/>
                  <a:pt x="731822" y="-20737"/>
                  <a:pt x="959667" y="39619"/>
                </a:cubicBezTo>
                <a:cubicBezTo>
                  <a:pt x="1187512" y="99975"/>
                  <a:pt x="1160352" y="320277"/>
                  <a:pt x="1367073" y="383651"/>
                </a:cubicBezTo>
                <a:cubicBezTo>
                  <a:pt x="1573794" y="447025"/>
                  <a:pt x="2038539" y="416847"/>
                  <a:pt x="2199992" y="419865"/>
                </a:cubicBezTo>
                <a:cubicBezTo>
                  <a:pt x="2361445" y="422883"/>
                  <a:pt x="2348619" y="412320"/>
                  <a:pt x="2335794" y="401758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92221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4000" dirty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ru-RU" sz="40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Глаголы 1 группы. Спряжение</a:t>
            </a:r>
            <a:endParaRPr lang="ru-RU" sz="4000" dirty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3902" y="2084832"/>
            <a:ext cx="10760523" cy="402336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fr-FR" sz="3200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fr-FR" sz="3200" dirty="0" smtClean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fr-FR" sz="3200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ru-RU" sz="3200" b="1" dirty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4787747"/>
              </p:ext>
            </p:extLst>
          </p:nvPr>
        </p:nvGraphicFramePr>
        <p:xfrm>
          <a:off x="1109709" y="1908699"/>
          <a:ext cx="8922057" cy="42056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5601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86604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051412"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fr-FR" sz="3600" smtClean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QUITTER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51412">
                <a:tc>
                  <a:txBody>
                    <a:bodyPr/>
                    <a:lstStyle/>
                    <a:p>
                      <a:pPr algn="l"/>
                      <a:r>
                        <a:rPr lang="fr-FR" sz="2800" b="1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Je</a:t>
                      </a:r>
                      <a:r>
                        <a:rPr lang="ru-RU" sz="28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fr-FR" sz="28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quitt</a:t>
                      </a:r>
                      <a:r>
                        <a:rPr lang="fr-FR" sz="28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e</a:t>
                      </a:r>
                      <a:endParaRPr lang="ru-RU" sz="2800" b="1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2800" b="1" baseline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Nous </a:t>
                      </a:r>
                      <a:r>
                        <a:rPr lang="fr-FR" sz="2800" b="0" baseline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quitt</a:t>
                      </a:r>
                      <a:r>
                        <a:rPr lang="fr-FR" sz="2800" b="1" baseline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ons</a:t>
                      </a:r>
                      <a:endParaRPr lang="ru-RU" sz="2800" b="1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algn="l"/>
                      <a:endParaRPr lang="ru-RU" sz="2800" b="1" dirty="0">
                        <a:solidFill>
                          <a:srgbClr val="0070C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51412">
                <a:tc>
                  <a:txBody>
                    <a:bodyPr/>
                    <a:lstStyle/>
                    <a:p>
                      <a:pPr algn="l"/>
                      <a:r>
                        <a:rPr lang="fr-FR" sz="2800" b="1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Tu </a:t>
                      </a:r>
                      <a:r>
                        <a:rPr lang="fr-FR" sz="2800" b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quitt</a:t>
                      </a:r>
                      <a:r>
                        <a:rPr lang="fr-FR" sz="2800" b="1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es</a:t>
                      </a:r>
                      <a:endParaRPr lang="ru-RU" sz="2800" b="1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2800" b="1" baseline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Vous </a:t>
                      </a:r>
                      <a:r>
                        <a:rPr lang="fr-FR" sz="2800" b="0" baseline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quitt</a:t>
                      </a:r>
                      <a:r>
                        <a:rPr lang="fr-FR" sz="2800" b="1" baseline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ez</a:t>
                      </a:r>
                      <a:endParaRPr lang="ru-RU" sz="2800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algn="l"/>
                      <a:endParaRPr lang="ru-RU" sz="2800" b="1" dirty="0">
                        <a:solidFill>
                          <a:srgbClr val="0070C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51412">
                <a:tc>
                  <a:txBody>
                    <a:bodyPr/>
                    <a:lstStyle/>
                    <a:p>
                      <a:pPr algn="l"/>
                      <a:r>
                        <a:rPr lang="fr-FR" sz="2800" b="1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Il /</a:t>
                      </a:r>
                      <a:r>
                        <a:rPr lang="fr-FR" sz="2800" b="1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Elle</a:t>
                      </a:r>
                      <a:r>
                        <a:rPr lang="fr-FR" sz="2800" b="1" baseline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fr-FR" sz="2800" b="0" baseline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quitt</a:t>
                      </a:r>
                      <a:r>
                        <a:rPr lang="fr-FR" sz="2800" b="1" baseline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e</a:t>
                      </a:r>
                      <a:endParaRPr lang="fr-FR" sz="2800" b="1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28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Ils /Elles </a:t>
                      </a:r>
                      <a:r>
                        <a:rPr lang="fr-FR" sz="28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quitt</a:t>
                      </a:r>
                      <a:r>
                        <a:rPr lang="fr-FR" sz="28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ent</a:t>
                      </a:r>
                      <a:endParaRPr lang="ru-RU" sz="2800" b="1" baseline="0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800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5990253" y="2192694"/>
            <a:ext cx="597159" cy="457200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50691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Повторите Глаголы </a:t>
            </a:r>
            <a:r>
              <a:rPr lang="fr-FR" sz="40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L.1</a:t>
            </a:r>
            <a:endParaRPr lang="ru-RU" sz="4000" dirty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02305955"/>
              </p:ext>
            </p:extLst>
          </p:nvPr>
        </p:nvGraphicFramePr>
        <p:xfrm>
          <a:off x="1074738" y="2006600"/>
          <a:ext cx="9720262" cy="374904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486013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8601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1 группа</a:t>
                      </a:r>
                      <a:endParaRPr lang="ru-RU" sz="2400" dirty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3 группа</a:t>
                      </a:r>
                      <a:endParaRPr lang="ru-RU" sz="2400" dirty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514350" indent="-514350">
                        <a:lnSpc>
                          <a:spcPct val="150000"/>
                        </a:lnSpc>
                        <a:buFont typeface="+mj-lt"/>
                        <a:buAutoNum type="arabicPeriod"/>
                      </a:pPr>
                      <a:r>
                        <a:rPr lang="ru-RU" sz="200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Она покидает Париж.</a:t>
                      </a:r>
                    </a:p>
                    <a:p>
                      <a:pPr marL="514350" indent="-514350">
                        <a:lnSpc>
                          <a:spcPct val="150000"/>
                        </a:lnSpc>
                        <a:buFont typeface="+mj-lt"/>
                        <a:buAutoNum type="arabicPeriod"/>
                      </a:pPr>
                      <a:r>
                        <a:rPr lang="ru-RU" sz="200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Он живёт в </a:t>
                      </a:r>
                      <a:r>
                        <a:rPr lang="ru-RU" sz="2000" dirty="0" err="1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Ренне</a:t>
                      </a:r>
                      <a:r>
                        <a:rPr lang="ru-RU" sz="200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.</a:t>
                      </a:r>
                    </a:p>
                    <a:p>
                      <a:pPr marL="514350" indent="-514350">
                        <a:lnSpc>
                          <a:spcPct val="150000"/>
                        </a:lnSpc>
                        <a:buFont typeface="+mj-lt"/>
                        <a:buAutoNum type="arabicPeriod"/>
                      </a:pPr>
                      <a:r>
                        <a:rPr lang="ru-RU" sz="200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Она любит свою маму.</a:t>
                      </a:r>
                    </a:p>
                    <a:p>
                      <a:pPr marL="514350" indent="-514350">
                        <a:lnSpc>
                          <a:spcPct val="150000"/>
                        </a:lnSpc>
                        <a:buFont typeface="+mj-lt"/>
                        <a:buAutoNum type="arabicPeriod"/>
                      </a:pPr>
                      <a:r>
                        <a:rPr lang="ru-RU" sz="200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Он любит свой город.</a:t>
                      </a:r>
                    </a:p>
                    <a:p>
                      <a:pPr marL="514350" indent="-514350">
                        <a:lnSpc>
                          <a:spcPct val="150000"/>
                        </a:lnSpc>
                        <a:buFont typeface="+mj-lt"/>
                        <a:buAutoNum type="arabicPeriod"/>
                      </a:pPr>
                      <a:r>
                        <a:rPr lang="ru-RU" sz="200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Он говорит.</a:t>
                      </a:r>
                    </a:p>
                    <a:p>
                      <a:pPr marL="514350" indent="-514350">
                        <a:lnSpc>
                          <a:spcPct val="150000"/>
                        </a:lnSpc>
                        <a:buFont typeface="+mj-lt"/>
                        <a:buAutoNum type="arabicPeriod"/>
                      </a:pPr>
                      <a:r>
                        <a:rPr lang="ru-RU" sz="200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Она говорит.</a:t>
                      </a:r>
                    </a:p>
                    <a:p>
                      <a:pPr marL="514350" indent="-514350">
                        <a:lnSpc>
                          <a:spcPct val="150000"/>
                        </a:lnSpc>
                        <a:buFont typeface="+mj-lt"/>
                        <a:buAutoNum type="arabicPeriod"/>
                      </a:pPr>
                      <a:endParaRPr lang="ru-RU" sz="2000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514350" indent="-514350">
                        <a:lnSpc>
                          <a:spcPct val="150000"/>
                        </a:lnSpc>
                        <a:buFont typeface="+mj-lt"/>
                        <a:buAutoNum type="arabicPeriod"/>
                      </a:pPr>
                      <a:r>
                        <a:rPr lang="ru-RU" sz="200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Она уезжает.</a:t>
                      </a:r>
                    </a:p>
                    <a:p>
                      <a:pPr marL="514350" indent="-514350">
                        <a:lnSpc>
                          <a:spcPct val="150000"/>
                        </a:lnSpc>
                        <a:buFont typeface="+mj-lt"/>
                        <a:buAutoNum type="arabicPeriod"/>
                      </a:pPr>
                      <a:r>
                        <a:rPr lang="ru-RU" sz="200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Он едет в Канны.</a:t>
                      </a:r>
                    </a:p>
                    <a:p>
                      <a:pPr marL="514350" indent="-514350">
                        <a:lnSpc>
                          <a:spcPct val="150000"/>
                        </a:lnSpc>
                        <a:buFont typeface="+mj-lt"/>
                        <a:buAutoNum type="arabicPeriod"/>
                      </a:pPr>
                      <a:r>
                        <a:rPr lang="ru-RU" sz="200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Он</a:t>
                      </a:r>
                      <a:r>
                        <a:rPr lang="ru-RU" sz="20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рад.</a:t>
                      </a:r>
                    </a:p>
                    <a:p>
                      <a:pPr marL="514350" indent="-514350">
                        <a:lnSpc>
                          <a:spcPct val="150000"/>
                        </a:lnSpc>
                        <a:buFont typeface="+mj-lt"/>
                        <a:buAutoNum type="arabicPeriod"/>
                      </a:pPr>
                      <a:r>
                        <a:rPr lang="ru-RU" sz="20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Она грустит.</a:t>
                      </a:r>
                    </a:p>
                    <a:p>
                      <a:pPr marL="514350" indent="-514350">
                        <a:lnSpc>
                          <a:spcPct val="150000"/>
                        </a:lnSpc>
                        <a:buFont typeface="+mj-lt"/>
                        <a:buAutoNum type="arabicPeriod"/>
                      </a:pPr>
                      <a:r>
                        <a:rPr lang="ru-RU" sz="20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Он спокоен.</a:t>
                      </a:r>
                    </a:p>
                    <a:p>
                      <a:pPr marL="514350" indent="-514350">
                        <a:lnSpc>
                          <a:spcPct val="150000"/>
                        </a:lnSpc>
                        <a:buFont typeface="+mj-lt"/>
                        <a:buAutoNum type="arabicPeriod"/>
                      </a:pPr>
                      <a:r>
                        <a:rPr lang="ru-RU" sz="20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Она красива.</a:t>
                      </a:r>
                    </a:p>
                    <a:p>
                      <a:pPr marL="514350" indent="-514350">
                        <a:lnSpc>
                          <a:spcPct val="150000"/>
                        </a:lnSpc>
                        <a:buFont typeface="+mj-lt"/>
                        <a:buAutoNum type="arabicPeriod"/>
                      </a:pPr>
                      <a:endParaRPr lang="ru-RU" sz="2000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425575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Повторите слова </a:t>
            </a:r>
            <a:r>
              <a:rPr lang="fr-FR" sz="40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L.1</a:t>
            </a:r>
            <a:endParaRPr lang="ru-RU" sz="4000" dirty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54442756"/>
              </p:ext>
            </p:extLst>
          </p:nvPr>
        </p:nvGraphicFramePr>
        <p:xfrm>
          <a:off x="1117600" y="1885951"/>
          <a:ext cx="9499600" cy="3829049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45402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9593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29049">
                <a:tc>
                  <a:txBody>
                    <a:bodyPr/>
                    <a:lstStyle/>
                    <a:p>
                      <a:pPr marL="457200" indent="-457200">
                        <a:lnSpc>
                          <a:spcPct val="150000"/>
                        </a:lnSpc>
                        <a:buFont typeface="+mj-lt"/>
                        <a:buAutoNum type="arabicPeriod"/>
                      </a:pPr>
                      <a:r>
                        <a:rPr lang="ru-RU" sz="2000" b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Он</a:t>
                      </a:r>
                      <a:r>
                        <a:rPr lang="ru-RU" sz="20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странный.</a:t>
                      </a:r>
                    </a:p>
                    <a:p>
                      <a:pPr marL="457200" indent="-457200">
                        <a:lnSpc>
                          <a:spcPct val="150000"/>
                        </a:lnSpc>
                        <a:buFont typeface="+mj-lt"/>
                        <a:buAutoNum type="arabicPeriod"/>
                      </a:pPr>
                      <a:r>
                        <a:rPr lang="ru-RU" sz="20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Она очень грустная.</a:t>
                      </a:r>
                    </a:p>
                    <a:p>
                      <a:pPr marL="457200" indent="-457200">
                        <a:lnSpc>
                          <a:spcPct val="150000"/>
                        </a:lnSpc>
                        <a:buFont typeface="+mj-lt"/>
                        <a:buAutoNum type="arabicPeriod"/>
                      </a:pPr>
                      <a:r>
                        <a:rPr lang="ru-RU" sz="20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Его мама красивая.</a:t>
                      </a:r>
                    </a:p>
                    <a:p>
                      <a:pPr marL="457200" indent="-457200">
                        <a:lnSpc>
                          <a:spcPct val="150000"/>
                        </a:lnSpc>
                        <a:buFont typeface="+mj-lt"/>
                        <a:buAutoNum type="arabicPeriod"/>
                      </a:pPr>
                      <a:r>
                        <a:rPr lang="ru-RU" sz="20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Её город спокойный.</a:t>
                      </a:r>
                    </a:p>
                    <a:p>
                      <a:pPr marL="457200" indent="-457200">
                        <a:lnSpc>
                          <a:spcPct val="150000"/>
                        </a:lnSpc>
                        <a:buFont typeface="+mj-lt"/>
                        <a:buAutoNum type="arabicPeriod"/>
                      </a:pPr>
                      <a:r>
                        <a:rPr lang="ru-RU" sz="20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Это правда</a:t>
                      </a:r>
                      <a:r>
                        <a:rPr lang="ru-RU" sz="20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.</a:t>
                      </a:r>
                      <a:endParaRPr lang="fr-FR" sz="2000" b="0" baseline="0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marL="457200" indent="-457200">
                        <a:lnSpc>
                          <a:spcPct val="150000"/>
                        </a:lnSpc>
                        <a:buFont typeface="+mj-lt"/>
                        <a:buAutoNum type="arabicPeriod"/>
                      </a:pPr>
                      <a:r>
                        <a:rPr lang="ru-RU" sz="2000" b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Кто это?</a:t>
                      </a:r>
                      <a:r>
                        <a:rPr lang="fr-FR" sz="20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- </a:t>
                      </a:r>
                      <a:r>
                        <a:rPr lang="ru-RU" sz="2000" b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Это</a:t>
                      </a:r>
                      <a:r>
                        <a:rPr lang="ru-RU" sz="20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Марк, архитектор.</a:t>
                      </a:r>
                    </a:p>
                    <a:p>
                      <a:pPr marL="457200" indent="-457200">
                        <a:lnSpc>
                          <a:spcPct val="150000"/>
                        </a:lnSpc>
                        <a:buFont typeface="+mj-lt"/>
                        <a:buAutoNum type="arabicPeriod"/>
                      </a:pPr>
                      <a:r>
                        <a:rPr lang="ru-RU" sz="20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Какой сюрприз!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indent="-457200">
                        <a:lnSpc>
                          <a:spcPct val="150000"/>
                        </a:lnSpc>
                        <a:buFont typeface="+mj-lt"/>
                        <a:buAutoNum type="arabicPeriod" startAt="8"/>
                      </a:pPr>
                      <a:r>
                        <a:rPr lang="ru-RU" sz="20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Какой </a:t>
                      </a:r>
                      <a:r>
                        <a:rPr lang="ru-RU" sz="20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спектакль!</a:t>
                      </a:r>
                    </a:p>
                    <a:p>
                      <a:pPr marL="457200" indent="-457200">
                        <a:lnSpc>
                          <a:spcPct val="150000"/>
                        </a:lnSpc>
                        <a:buFont typeface="+mj-lt"/>
                        <a:buAutoNum type="arabicPeriod" startAt="8"/>
                      </a:pPr>
                      <a:r>
                        <a:rPr lang="ru-RU" sz="20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Она уезжает.</a:t>
                      </a:r>
                    </a:p>
                    <a:p>
                      <a:pPr marL="457200" marR="0" indent="-4572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 startAt="8"/>
                        <a:tabLst/>
                        <a:defRPr/>
                      </a:pPr>
                      <a:r>
                        <a:rPr lang="ru-RU" sz="2000" b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Она покидает свой город.</a:t>
                      </a:r>
                    </a:p>
                    <a:p>
                      <a:pPr marL="457200" indent="-457200">
                        <a:lnSpc>
                          <a:spcPct val="150000"/>
                        </a:lnSpc>
                        <a:buFont typeface="+mj-lt"/>
                        <a:buAutoNum type="arabicPeriod" startAt="8"/>
                      </a:pPr>
                      <a:r>
                        <a:rPr lang="ru-RU" sz="2000" b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Кто живёт в Ницце?</a:t>
                      </a:r>
                    </a:p>
                    <a:p>
                      <a:pPr marL="457200" indent="-457200">
                        <a:lnSpc>
                          <a:spcPct val="150000"/>
                        </a:lnSpc>
                        <a:buFont typeface="+mj-lt"/>
                        <a:buAutoNum type="arabicPeriod" startAt="8"/>
                      </a:pPr>
                      <a:r>
                        <a:rPr lang="ru-RU" sz="2000" b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Кто</a:t>
                      </a:r>
                      <a:r>
                        <a:rPr lang="ru-RU" sz="20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едет в Париж?</a:t>
                      </a:r>
                    </a:p>
                    <a:p>
                      <a:pPr marL="457200" indent="-457200">
                        <a:lnSpc>
                          <a:spcPct val="150000"/>
                        </a:lnSpc>
                        <a:buFont typeface="+mj-lt"/>
                        <a:buAutoNum type="arabicPeriod" startAt="8"/>
                      </a:pPr>
                      <a:r>
                        <a:rPr lang="ru-RU" sz="20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Кто говорит?</a:t>
                      </a:r>
                    </a:p>
                    <a:p>
                      <a:pPr marL="457200" indent="-457200">
                        <a:lnSpc>
                          <a:spcPct val="150000"/>
                        </a:lnSpc>
                        <a:buFont typeface="+mj-lt"/>
                        <a:buAutoNum type="arabicPeriod" startAt="8"/>
                      </a:pPr>
                      <a:r>
                        <a:rPr lang="ru-RU" sz="20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Кто любит </a:t>
                      </a:r>
                      <a:r>
                        <a:rPr lang="ru-RU" sz="2000" b="0" baseline="0" dirty="0" err="1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Ренн</a:t>
                      </a:r>
                      <a:r>
                        <a:rPr lang="ru-RU" sz="20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?</a:t>
                      </a:r>
                      <a:endParaRPr lang="ru-RU" sz="2000" b="0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2355401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нтеграл">
  <a:themeElements>
    <a:clrScheme name="Интеграл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Интеграл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Интеграл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682D6EBE-8D36-4FF2-9DB3-F3D8D7B6715D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144</TotalTime>
  <Words>348</Words>
  <Application>Microsoft Office PowerPoint</Application>
  <PresentationFormat>Широкоэкранный</PresentationFormat>
  <Paragraphs>90</Paragraphs>
  <Slides>9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6" baseType="lpstr">
      <vt:lpstr>Calibri</vt:lpstr>
      <vt:lpstr>Courier New</vt:lpstr>
      <vt:lpstr>Segoe UI</vt:lpstr>
      <vt:lpstr>Tw Cen MT</vt:lpstr>
      <vt:lpstr>Tw Cen MT Condensed</vt:lpstr>
      <vt:lpstr>Wingdings 3</vt:lpstr>
      <vt:lpstr>Интеграл</vt:lpstr>
      <vt:lpstr>Leçon 1</vt:lpstr>
      <vt:lpstr>Новые звуки</vt:lpstr>
      <vt:lpstr>Слогоделение</vt:lpstr>
      <vt:lpstr>Долгота гласных</vt:lpstr>
      <vt:lpstr>Вопросительное предложение</vt:lpstr>
      <vt:lpstr>Восклицательное предложение</vt:lpstr>
      <vt:lpstr> Глаголы 1 группы. Спряжение</vt:lpstr>
      <vt:lpstr>Повторите Глаголы L.1</vt:lpstr>
      <vt:lpstr>Повторите слова L.1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Leçons 1-2</dc:title>
  <dc:creator>guest</dc:creator>
  <cp:lastModifiedBy>Люда</cp:lastModifiedBy>
  <cp:revision>17</cp:revision>
  <dcterms:created xsi:type="dcterms:W3CDTF">2020-09-06T18:19:35Z</dcterms:created>
  <dcterms:modified xsi:type="dcterms:W3CDTF">2025-08-28T11:19:44Z</dcterms:modified>
</cp:coreProperties>
</file>