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3" r:id="rId1"/>
  </p:sldMasterIdLst>
  <p:sldIdLst>
    <p:sldId id="260" r:id="rId2"/>
    <p:sldId id="259" r:id="rId3"/>
    <p:sldId id="258" r:id="rId4"/>
    <p:sldId id="261" r:id="rId5"/>
    <p:sldId id="262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124" d="100"/>
          <a:sy n="124" d="100"/>
        </p:scale>
        <p:origin x="72" y="1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5F079-6CA8-4D75-8216-834BB8628C68}" type="datetimeFigureOut">
              <a:rPr lang="ru-RU" smtClean="0"/>
              <a:t>15.10.2025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7F11C-46BA-4034-93CA-4D1CA4184A39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0560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5F079-6CA8-4D75-8216-834BB8628C68}" type="datetimeFigureOut">
              <a:rPr lang="ru-RU" smtClean="0"/>
              <a:t>15.10.2025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7F11C-46BA-4034-93CA-4D1CA4184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7277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5F079-6CA8-4D75-8216-834BB8628C68}" type="datetimeFigureOut">
              <a:rPr lang="ru-RU" smtClean="0"/>
              <a:t>15.10.2025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7F11C-46BA-4034-93CA-4D1CA4184A39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6264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5F079-6CA8-4D75-8216-834BB8628C68}" type="datetimeFigureOut">
              <a:rPr lang="ru-RU" smtClean="0"/>
              <a:t>15.10.2025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7F11C-46BA-4034-93CA-4D1CA4184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884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5F079-6CA8-4D75-8216-834BB8628C68}" type="datetimeFigureOut">
              <a:rPr lang="ru-RU" smtClean="0"/>
              <a:t>15.10.2025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7F11C-46BA-4034-93CA-4D1CA4184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5238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5F079-6CA8-4D75-8216-834BB8628C68}" type="datetimeFigureOut">
              <a:rPr lang="ru-RU" smtClean="0"/>
              <a:t>15.10.2025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7F11C-46BA-4034-93CA-4D1CA4184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8172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5F079-6CA8-4D75-8216-834BB8628C68}" type="datetimeFigureOut">
              <a:rPr lang="ru-RU" smtClean="0"/>
              <a:t>15.10.2025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7F11C-46BA-4034-93CA-4D1CA4184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2408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CB95F079-6CA8-4D75-8216-834BB8628C68}" type="datetimeFigureOut">
              <a:rPr lang="ru-RU" smtClean="0"/>
              <a:t>15.10.2025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D97F11C-46BA-4034-93CA-4D1CA4184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42852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5F079-6CA8-4D75-8216-834BB8628C68}" type="datetimeFigureOut">
              <a:rPr lang="ru-RU" smtClean="0"/>
              <a:t>15.10.2025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7F11C-46BA-4034-93CA-4D1CA4184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1847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5F079-6CA8-4D75-8216-834BB8628C68}" type="datetimeFigureOut">
              <a:rPr lang="ru-RU" smtClean="0"/>
              <a:t>15.10.2025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7F11C-46BA-4034-93CA-4D1CA4184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3806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5F079-6CA8-4D75-8216-834BB8628C68}" type="datetimeFigureOut">
              <a:rPr lang="ru-RU" smtClean="0"/>
              <a:t>15.10.2025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7F11C-46BA-4034-93CA-4D1CA4184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0711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CB95F079-6CA8-4D75-8216-834BB8628C68}" type="datetimeFigureOut">
              <a:rPr lang="ru-RU" smtClean="0"/>
              <a:t>15.10.2025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D97F11C-46BA-4034-93CA-4D1CA4184A39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2598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Une expérience unique entre mer et montagn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752" y="2415744"/>
            <a:ext cx="5579467" cy="3719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820931" y="2607275"/>
            <a:ext cx="103906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</a:rPr>
              <a:t>Nice</a:t>
            </a:r>
          </a:p>
          <a:p>
            <a:r>
              <a:rPr lang="fr-FR" sz="3200" dirty="0" smtClean="0">
                <a:solidFill>
                  <a:schemeClr val="bg1"/>
                </a:solidFill>
              </a:rPr>
              <a:t>+ 28°</a:t>
            </a:r>
            <a:endParaRPr lang="ru-RU" sz="3200" dirty="0">
              <a:solidFill>
                <a:schemeClr val="bg1"/>
              </a:solidFill>
            </a:endParaRPr>
          </a:p>
        </p:txBody>
      </p:sp>
      <p:pic>
        <p:nvPicPr>
          <p:cNvPr id="1028" name="Picture 4" descr="Photo de Lyon à l'Automne | Déco | Galerie d'art à Lyon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102" y="259493"/>
            <a:ext cx="5646759" cy="376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968442" y="469838"/>
            <a:ext cx="103906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</a:rPr>
              <a:t>Lyon</a:t>
            </a:r>
          </a:p>
          <a:p>
            <a:r>
              <a:rPr lang="fr-FR" sz="3200" dirty="0" smtClean="0">
                <a:solidFill>
                  <a:schemeClr val="bg1"/>
                </a:solidFill>
              </a:rPr>
              <a:t>+ 13°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25066" y="4863346"/>
            <a:ext cx="33457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accent2">
                    <a:lumMod val="75000"/>
                  </a:schemeClr>
                </a:solidFill>
              </a:rPr>
              <a:t>Quel temps fait-il ?</a:t>
            </a:r>
            <a:endParaRPr lang="ru-RU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693243" y="1054613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dirty="0">
                <a:solidFill>
                  <a:schemeClr val="accent2">
                    <a:lumMod val="75000"/>
                  </a:schemeClr>
                </a:solidFill>
              </a:rPr>
              <a:t>Quelle est cette saison </a:t>
            </a:r>
            <a:r>
              <a:rPr lang="fr-FR" sz="3200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  <a:endParaRPr lang="fr-F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6610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arte postale de la Rennes des neiges - Office de Touris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623" y="2675238"/>
            <a:ext cx="5683896" cy="3527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089292" y="2804984"/>
            <a:ext cx="140051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bg2">
                    <a:lumMod val="25000"/>
                  </a:schemeClr>
                </a:solidFill>
              </a:rPr>
              <a:t>Rennes</a:t>
            </a:r>
          </a:p>
          <a:p>
            <a:r>
              <a:rPr lang="fr-FR" sz="3200" dirty="0" smtClean="0">
                <a:solidFill>
                  <a:schemeClr val="bg2">
                    <a:lumMod val="25000"/>
                  </a:schemeClr>
                </a:solidFill>
              </a:rPr>
              <a:t>    - 2°</a:t>
            </a:r>
            <a:endParaRPr lang="ru-RU" sz="32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032" name="Picture 8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79" b="13984"/>
          <a:stretch/>
        </p:blipFill>
        <p:spPr bwMode="auto">
          <a:xfrm>
            <a:off x="344157" y="290384"/>
            <a:ext cx="5604676" cy="3606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746694" y="2804984"/>
            <a:ext cx="103906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Paris</a:t>
            </a:r>
          </a:p>
          <a:p>
            <a:r>
              <a:rPr lang="en-US" sz="3200" dirty="0" smtClean="0">
                <a:solidFill>
                  <a:schemeClr val="bg1"/>
                </a:solidFill>
              </a:rPr>
              <a:t>+ 16°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693243" y="1054613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dirty="0">
                <a:solidFill>
                  <a:schemeClr val="accent2">
                    <a:lumMod val="75000"/>
                  </a:schemeClr>
                </a:solidFill>
              </a:rPr>
              <a:t>Quelle est cette saison </a:t>
            </a:r>
            <a:r>
              <a:rPr lang="fr-FR" sz="3200" dirty="0" smtClean="0">
                <a:solidFill>
                  <a:schemeClr val="accent2">
                    <a:lumMod val="75000"/>
                  </a:schemeClr>
                </a:solidFill>
              </a:rPr>
              <a:t>?</a:t>
            </a:r>
            <a:endParaRPr lang="fr-F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325066" y="4863346"/>
            <a:ext cx="33457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solidFill>
                  <a:schemeClr val="accent2">
                    <a:lumMod val="75000"/>
                  </a:schemeClr>
                </a:solidFill>
              </a:rPr>
              <a:t>Quel temps fait-il ?</a:t>
            </a:r>
            <a:endParaRPr lang="ru-RU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0401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 txBox="1">
            <a:spLocks/>
          </p:cNvSpPr>
          <p:nvPr/>
        </p:nvSpPr>
        <p:spPr>
          <a:xfrm>
            <a:off x="1298504" y="1125816"/>
            <a:ext cx="2664296" cy="280378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r>
              <a:rPr lang="fr-FR" sz="2800" b="1" dirty="0" smtClean="0">
                <a:solidFill>
                  <a:schemeClr val="accent3">
                    <a:lumMod val="75000"/>
                  </a:schemeClr>
                </a:solidFill>
              </a:rPr>
              <a:t>Faire</a:t>
            </a:r>
          </a:p>
          <a:p>
            <a:r>
              <a:rPr lang="fr-FR" sz="2800" b="1" dirty="0" smtClean="0">
                <a:solidFill>
                  <a:schemeClr val="accent3">
                    <a:lumMod val="75000"/>
                  </a:schemeClr>
                </a:solidFill>
              </a:rPr>
              <a:t>Être</a:t>
            </a:r>
          </a:p>
          <a:p>
            <a:r>
              <a:rPr lang="fr-FR" sz="2800" b="1" dirty="0" smtClean="0">
                <a:solidFill>
                  <a:schemeClr val="accent3">
                    <a:lumMod val="75000"/>
                  </a:schemeClr>
                </a:solidFill>
              </a:rPr>
              <a:t>Voir</a:t>
            </a:r>
          </a:p>
          <a:p>
            <a:r>
              <a:rPr lang="fr-FR" sz="2800" b="1" dirty="0" smtClean="0">
                <a:solidFill>
                  <a:schemeClr val="accent3">
                    <a:lumMod val="75000"/>
                  </a:schemeClr>
                </a:solidFill>
              </a:rPr>
              <a:t>Vouloir</a:t>
            </a:r>
          </a:p>
          <a:p>
            <a:r>
              <a:rPr lang="fr-FR" sz="2800" b="1" dirty="0" smtClean="0">
                <a:solidFill>
                  <a:schemeClr val="accent3">
                    <a:lumMod val="75000"/>
                  </a:schemeClr>
                </a:solidFill>
              </a:rPr>
              <a:t>Écrire</a:t>
            </a:r>
          </a:p>
          <a:p>
            <a:r>
              <a:rPr lang="fr-FR" sz="2800" b="1" dirty="0" smtClean="0">
                <a:solidFill>
                  <a:schemeClr val="accent3">
                    <a:lumMod val="75000"/>
                  </a:schemeClr>
                </a:solidFill>
              </a:rPr>
              <a:t>Pouvoir</a:t>
            </a:r>
          </a:p>
          <a:p>
            <a:r>
              <a:rPr lang="fr-FR" sz="2800" b="1" dirty="0" smtClean="0">
                <a:solidFill>
                  <a:schemeClr val="accent3">
                    <a:lumMod val="75000"/>
                  </a:schemeClr>
                </a:solidFill>
              </a:rPr>
              <a:t>Mettre</a:t>
            </a:r>
          </a:p>
          <a:p>
            <a:r>
              <a:rPr lang="fr-FR" sz="2800" b="1" dirty="0" smtClean="0">
                <a:solidFill>
                  <a:schemeClr val="accent3">
                    <a:lumMod val="75000"/>
                  </a:schemeClr>
                </a:solidFill>
              </a:rPr>
              <a:t>Devoir</a:t>
            </a:r>
            <a:endParaRPr lang="fr-FR" sz="28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fr-FR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ru-RU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325256" y="947135"/>
            <a:ext cx="6880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rgbClr val="0070C0"/>
                </a:solidFill>
                <a:latin typeface="Century Gothic"/>
              </a:rPr>
              <a:t>Je 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423177" y="3197373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fr-FR" sz="2800" b="1" dirty="0">
                <a:solidFill>
                  <a:srgbClr val="0070C0"/>
                </a:solidFill>
                <a:latin typeface="Century Gothic"/>
              </a:rPr>
              <a:t>Tu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018888" y="1548311"/>
            <a:ext cx="7729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rgbClr val="0070C0"/>
                </a:solidFill>
                <a:latin typeface="Century Gothic"/>
              </a:rPr>
              <a:t>Elle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143969" y="2433177"/>
            <a:ext cx="10534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800" b="1" dirty="0">
                <a:solidFill>
                  <a:srgbClr val="0070C0"/>
                </a:solidFill>
                <a:latin typeface="Century Gothic"/>
              </a:rPr>
              <a:t>Nous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957104" y="2433176"/>
            <a:ext cx="10390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fr-FR" sz="2800" b="1" dirty="0">
                <a:solidFill>
                  <a:srgbClr val="0070C0"/>
                </a:solidFill>
                <a:latin typeface="Century Gothic"/>
              </a:rPr>
              <a:t>Vous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498709" y="1548312"/>
            <a:ext cx="5309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</a:pPr>
            <a:r>
              <a:rPr lang="fr-FR" sz="2800" b="1" dirty="0">
                <a:solidFill>
                  <a:srgbClr val="0070C0"/>
                </a:solidFill>
                <a:latin typeface="Century Gothic"/>
              </a:rPr>
              <a:t>Ils</a:t>
            </a:r>
            <a:endParaRPr lang="ru-RU" sz="2800" b="1" dirty="0">
              <a:solidFill>
                <a:srgbClr val="0070C0"/>
              </a:solidFill>
              <a:latin typeface="Century Gothic"/>
            </a:endParaRPr>
          </a:p>
        </p:txBody>
      </p:sp>
      <p:sp>
        <p:nvSpPr>
          <p:cNvPr id="11" name="Дуга 10"/>
          <p:cNvSpPr/>
          <p:nvPr/>
        </p:nvSpPr>
        <p:spPr>
          <a:xfrm>
            <a:off x="7068011" y="1186299"/>
            <a:ext cx="1697405" cy="878111"/>
          </a:xfrm>
          <a:prstGeom prst="arc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Дуга 11"/>
          <p:cNvSpPr/>
          <p:nvPr/>
        </p:nvSpPr>
        <p:spPr>
          <a:xfrm rot="10800000">
            <a:off x="6461159" y="2208426"/>
            <a:ext cx="1800200" cy="1254957"/>
          </a:xfrm>
          <a:prstGeom prst="arc">
            <a:avLst>
              <a:gd name="adj1" fmla="val 16200000"/>
              <a:gd name="adj2" fmla="val 21176334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Дуга 13"/>
          <p:cNvSpPr/>
          <p:nvPr/>
        </p:nvSpPr>
        <p:spPr>
          <a:xfrm rot="5654039">
            <a:off x="7425935" y="2128834"/>
            <a:ext cx="1225145" cy="1424498"/>
          </a:xfrm>
          <a:prstGeom prst="arc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Дуга 14"/>
          <p:cNvSpPr/>
          <p:nvPr/>
        </p:nvSpPr>
        <p:spPr>
          <a:xfrm rot="16461320">
            <a:off x="6734589" y="896065"/>
            <a:ext cx="1017011" cy="1600069"/>
          </a:xfrm>
          <a:prstGeom prst="arc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>
            <a:off x="6389151" y="2033130"/>
            <a:ext cx="0" cy="52671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8813599" y="2000991"/>
            <a:ext cx="0" cy="52671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2934711" y="310781"/>
            <a:ext cx="38300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solidFill>
                  <a:srgbClr val="0070C0"/>
                </a:solidFill>
              </a:rPr>
              <a:t>Conjuguez les verbes</a:t>
            </a:r>
            <a:r>
              <a:rPr lang="ru-RU" sz="3200" b="1" dirty="0" smtClean="0">
                <a:solidFill>
                  <a:srgbClr val="0070C0"/>
                </a:solidFill>
              </a:rPr>
              <a:t> </a:t>
            </a:r>
            <a:endParaRPr lang="fr-FR" sz="3200" b="1" dirty="0">
              <a:solidFill>
                <a:srgbClr val="0070C0"/>
              </a:solidFill>
            </a:endParaRPr>
          </a:p>
        </p:txBody>
      </p:sp>
      <p:sp>
        <p:nvSpPr>
          <p:cNvPr id="20" name="Объект 2"/>
          <p:cNvSpPr txBox="1">
            <a:spLocks/>
          </p:cNvSpPr>
          <p:nvPr/>
        </p:nvSpPr>
        <p:spPr>
          <a:xfrm>
            <a:off x="3726763" y="2648347"/>
            <a:ext cx="2664296" cy="275487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r>
              <a:rPr lang="fr-FR" sz="2800" b="1" dirty="0" smtClean="0">
                <a:solidFill>
                  <a:schemeClr val="accent2">
                    <a:lumMod val="75000"/>
                  </a:schemeClr>
                </a:solidFill>
              </a:rPr>
              <a:t>Aller</a:t>
            </a:r>
          </a:p>
          <a:p>
            <a:r>
              <a:rPr lang="fr-FR" sz="2800" b="1" dirty="0" smtClean="0">
                <a:solidFill>
                  <a:schemeClr val="accent2">
                    <a:lumMod val="75000"/>
                  </a:schemeClr>
                </a:solidFill>
              </a:rPr>
              <a:t>Dire</a:t>
            </a:r>
          </a:p>
          <a:p>
            <a:r>
              <a:rPr lang="fr-FR" sz="2800" b="1" dirty="0" smtClean="0">
                <a:solidFill>
                  <a:schemeClr val="accent2">
                    <a:lumMod val="75000"/>
                  </a:schemeClr>
                </a:solidFill>
              </a:rPr>
              <a:t>Lire</a:t>
            </a:r>
          </a:p>
          <a:p>
            <a:r>
              <a:rPr lang="fr-FR" sz="2800" b="1" dirty="0" smtClean="0">
                <a:solidFill>
                  <a:schemeClr val="accent2">
                    <a:lumMod val="75000"/>
                  </a:schemeClr>
                </a:solidFill>
              </a:rPr>
              <a:t>Venir</a:t>
            </a:r>
          </a:p>
          <a:p>
            <a:r>
              <a:rPr lang="fr-FR" sz="2800" b="1" dirty="0" smtClean="0">
                <a:solidFill>
                  <a:schemeClr val="accent2">
                    <a:lumMod val="75000"/>
                  </a:schemeClr>
                </a:solidFill>
              </a:rPr>
              <a:t>Dormir</a:t>
            </a:r>
          </a:p>
          <a:p>
            <a:r>
              <a:rPr lang="fr-FR" sz="2800" b="1" dirty="0" smtClean="0">
                <a:solidFill>
                  <a:schemeClr val="accent2">
                    <a:lumMod val="75000"/>
                  </a:schemeClr>
                </a:solidFill>
              </a:rPr>
              <a:t>Apprendre</a:t>
            </a:r>
          </a:p>
          <a:p>
            <a:pPr marL="0" indent="0">
              <a:buNone/>
            </a:pPr>
            <a:endParaRPr lang="fr-FR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1" name="Объект 2"/>
          <p:cNvSpPr txBox="1">
            <a:spLocks/>
          </p:cNvSpPr>
          <p:nvPr/>
        </p:nvSpPr>
        <p:spPr>
          <a:xfrm>
            <a:off x="4696963" y="3825028"/>
            <a:ext cx="2664296" cy="23596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fr-FR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fr-FR" b="1" dirty="0" smtClean="0">
              <a:solidFill>
                <a:srgbClr val="0070C0"/>
              </a:solidFill>
            </a:endParaRPr>
          </a:p>
          <a:p>
            <a:endParaRPr lang="ru-RU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963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42F1A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42F1A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42F1A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42F1A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42F1A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42F1A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42F1A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42F1A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42F1A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42F1A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42F1A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C42F1A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6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6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6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6" presetClass="emph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5" grpId="2"/>
      <p:bldP spid="6" grpId="0"/>
      <p:bldP spid="6" grpId="1"/>
      <p:bldP spid="6" grpId="2"/>
      <p:bldP spid="7" grpId="0"/>
      <p:bldP spid="7" grpId="1"/>
      <p:bldP spid="7" grpId="2"/>
      <p:bldP spid="8" grpId="0"/>
      <p:bldP spid="8" grpId="1"/>
      <p:bldP spid="8" grpId="2"/>
      <p:bldP spid="9" grpId="0"/>
      <p:bldP spid="9" grpId="1"/>
      <p:bldP spid="9" grpId="2"/>
      <p:bldP spid="10" grpId="0"/>
      <p:bldP spid="10" grpId="1"/>
      <p:bldP spid="10" grpId="2"/>
      <p:bldP spid="11" grpId="0" animBg="1"/>
      <p:bldP spid="12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3777" y="926756"/>
            <a:ext cx="10058400" cy="691979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solidFill>
                  <a:schemeClr val="accent2">
                    <a:lumMod val="75000"/>
                  </a:schemeClr>
                </a:solidFill>
              </a:rPr>
              <a:t>Article contracté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0460045"/>
              </p:ext>
            </p:extLst>
          </p:nvPr>
        </p:nvGraphicFramePr>
        <p:xfrm>
          <a:off x="1096963" y="1846263"/>
          <a:ext cx="10058400" cy="210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9200">
                  <a:extLst>
                    <a:ext uri="{9D8B030D-6E8A-4147-A177-3AD203B41FA5}">
                      <a16:colId xmlns:a16="http://schemas.microsoft.com/office/drawing/2014/main" val="1864214905"/>
                    </a:ext>
                  </a:extLst>
                </a:gridCol>
                <a:gridCol w="5029200">
                  <a:extLst>
                    <a:ext uri="{9D8B030D-6E8A-4147-A177-3AD203B41FA5}">
                      <a16:colId xmlns:a16="http://schemas.microsoft.com/office/drawing/2014/main" val="20904670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On va à</a:t>
                      </a:r>
                      <a:r>
                        <a:rPr lang="fr-FR" baseline="0" dirty="0" smtClean="0"/>
                        <a:t> …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On vient de …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93687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… hôpital</a:t>
                      </a:r>
                    </a:p>
                    <a:p>
                      <a:r>
                        <a:rPr lang="fr-FR" dirty="0" smtClean="0"/>
                        <a:t>… restaurant</a:t>
                      </a:r>
                    </a:p>
                    <a:p>
                      <a:r>
                        <a:rPr lang="fr-FR" dirty="0" smtClean="0"/>
                        <a:t>… salon de coiffure</a:t>
                      </a:r>
                    </a:p>
                    <a:p>
                      <a:r>
                        <a:rPr lang="fr-FR" dirty="0" smtClean="0"/>
                        <a:t>… banque</a:t>
                      </a:r>
                    </a:p>
                    <a:p>
                      <a:r>
                        <a:rPr lang="fr-FR" dirty="0" smtClean="0"/>
                        <a:t>… université</a:t>
                      </a:r>
                    </a:p>
                    <a:p>
                      <a:r>
                        <a:rPr lang="fr-FR" dirty="0" smtClean="0"/>
                        <a:t>… studio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… école</a:t>
                      </a:r>
                    </a:p>
                    <a:p>
                      <a:r>
                        <a:rPr lang="fr-FR" dirty="0" smtClean="0"/>
                        <a:t>… bureau</a:t>
                      </a:r>
                    </a:p>
                    <a:p>
                      <a:r>
                        <a:rPr lang="fr-FR" dirty="0" smtClean="0"/>
                        <a:t>… cabinet</a:t>
                      </a:r>
                      <a:r>
                        <a:rPr lang="fr-FR" baseline="0" dirty="0" smtClean="0"/>
                        <a:t> d’architecture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… magasin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… lycée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… musée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9929633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292484"/>
              </p:ext>
            </p:extLst>
          </p:nvPr>
        </p:nvGraphicFramePr>
        <p:xfrm>
          <a:off x="1096963" y="1846263"/>
          <a:ext cx="10058400" cy="408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9200">
                  <a:extLst>
                    <a:ext uri="{9D8B030D-6E8A-4147-A177-3AD203B41FA5}">
                      <a16:colId xmlns:a16="http://schemas.microsoft.com/office/drawing/2014/main" val="2153154282"/>
                    </a:ext>
                  </a:extLst>
                </a:gridCol>
                <a:gridCol w="5029200">
                  <a:extLst>
                    <a:ext uri="{9D8B030D-6E8A-4147-A177-3AD203B41FA5}">
                      <a16:colId xmlns:a16="http://schemas.microsoft.com/office/drawing/2014/main" val="176840549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3200" dirty="0" smtClean="0"/>
                        <a:t>On va à</a:t>
                      </a:r>
                      <a:r>
                        <a:rPr lang="fr-FR" sz="3200" baseline="0" dirty="0" smtClean="0"/>
                        <a:t> … 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3200" dirty="0" smtClean="0"/>
                        <a:t>On vient de … </a:t>
                      </a:r>
                      <a:endParaRPr lang="ru-RU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56624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… hôpital</a:t>
                      </a:r>
                    </a:p>
                    <a:p>
                      <a:r>
                        <a:rPr lang="fr-FR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… restaurant</a:t>
                      </a:r>
                    </a:p>
                    <a:p>
                      <a:r>
                        <a:rPr lang="fr-FR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… salon de coiffure</a:t>
                      </a:r>
                    </a:p>
                    <a:p>
                      <a:r>
                        <a:rPr lang="fr-FR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… banque</a:t>
                      </a:r>
                    </a:p>
                    <a:p>
                      <a:r>
                        <a:rPr lang="fr-FR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… université</a:t>
                      </a:r>
                    </a:p>
                    <a:p>
                      <a:r>
                        <a:rPr lang="fr-FR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… studio</a:t>
                      </a:r>
                    </a:p>
                    <a:p>
                      <a:endParaRPr lang="ru-RU" sz="32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… école</a:t>
                      </a:r>
                    </a:p>
                    <a:p>
                      <a:r>
                        <a:rPr lang="fr-FR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… bureau</a:t>
                      </a:r>
                    </a:p>
                    <a:p>
                      <a:r>
                        <a:rPr lang="fr-FR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… cabinet</a:t>
                      </a:r>
                      <a:r>
                        <a:rPr lang="fr-FR" sz="3200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 d’architecture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… magasin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… lycée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… musée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00000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89852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3777" y="926756"/>
            <a:ext cx="10058400" cy="691979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solidFill>
                  <a:schemeClr val="accent2">
                    <a:lumMod val="75000"/>
                  </a:schemeClr>
                </a:solidFill>
              </a:rPr>
              <a:t>Article contracté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0460045"/>
              </p:ext>
            </p:extLst>
          </p:nvPr>
        </p:nvGraphicFramePr>
        <p:xfrm>
          <a:off x="1096963" y="1846263"/>
          <a:ext cx="10058400" cy="210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9200">
                  <a:extLst>
                    <a:ext uri="{9D8B030D-6E8A-4147-A177-3AD203B41FA5}">
                      <a16:colId xmlns:a16="http://schemas.microsoft.com/office/drawing/2014/main" val="1864214905"/>
                    </a:ext>
                  </a:extLst>
                </a:gridCol>
                <a:gridCol w="5029200">
                  <a:extLst>
                    <a:ext uri="{9D8B030D-6E8A-4147-A177-3AD203B41FA5}">
                      <a16:colId xmlns:a16="http://schemas.microsoft.com/office/drawing/2014/main" val="20904670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On va à</a:t>
                      </a:r>
                      <a:r>
                        <a:rPr lang="fr-FR" baseline="0" dirty="0" smtClean="0"/>
                        <a:t> …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On vient de …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93687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… hôpital</a:t>
                      </a:r>
                    </a:p>
                    <a:p>
                      <a:r>
                        <a:rPr lang="fr-FR" dirty="0" smtClean="0"/>
                        <a:t>… restaurant</a:t>
                      </a:r>
                    </a:p>
                    <a:p>
                      <a:r>
                        <a:rPr lang="fr-FR" dirty="0" smtClean="0"/>
                        <a:t>… salon de coiffure</a:t>
                      </a:r>
                    </a:p>
                    <a:p>
                      <a:r>
                        <a:rPr lang="fr-FR" dirty="0" smtClean="0"/>
                        <a:t>… banque</a:t>
                      </a:r>
                    </a:p>
                    <a:p>
                      <a:r>
                        <a:rPr lang="fr-FR" dirty="0" smtClean="0"/>
                        <a:t>… université</a:t>
                      </a:r>
                    </a:p>
                    <a:p>
                      <a:r>
                        <a:rPr lang="fr-FR" dirty="0" smtClean="0"/>
                        <a:t>… studio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… école</a:t>
                      </a:r>
                    </a:p>
                    <a:p>
                      <a:r>
                        <a:rPr lang="fr-FR" dirty="0" smtClean="0"/>
                        <a:t>… bureau</a:t>
                      </a:r>
                    </a:p>
                    <a:p>
                      <a:r>
                        <a:rPr lang="fr-FR" dirty="0" smtClean="0"/>
                        <a:t>… cabinet</a:t>
                      </a:r>
                      <a:r>
                        <a:rPr lang="fr-FR" baseline="0" dirty="0" smtClean="0"/>
                        <a:t> d’architecture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… magasin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… lycée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smtClean="0"/>
                        <a:t>… musée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9929633"/>
                  </a:ext>
                </a:extLst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6496911"/>
              </p:ext>
            </p:extLst>
          </p:nvPr>
        </p:nvGraphicFramePr>
        <p:xfrm>
          <a:off x="1096963" y="1846263"/>
          <a:ext cx="10058400" cy="408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9200">
                  <a:extLst>
                    <a:ext uri="{9D8B030D-6E8A-4147-A177-3AD203B41FA5}">
                      <a16:colId xmlns:a16="http://schemas.microsoft.com/office/drawing/2014/main" val="2153154282"/>
                    </a:ext>
                  </a:extLst>
                </a:gridCol>
                <a:gridCol w="5029200">
                  <a:extLst>
                    <a:ext uri="{9D8B030D-6E8A-4147-A177-3AD203B41FA5}">
                      <a16:colId xmlns:a16="http://schemas.microsoft.com/office/drawing/2014/main" val="176840549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fr-FR" sz="3200" dirty="0" smtClean="0"/>
                        <a:t>On parle à</a:t>
                      </a:r>
                      <a:r>
                        <a:rPr lang="fr-FR" sz="3200" baseline="0" dirty="0" smtClean="0"/>
                        <a:t> … 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3200" dirty="0" smtClean="0"/>
                        <a:t>On parle de … </a:t>
                      </a:r>
                      <a:endParaRPr lang="ru-RU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56624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… médecin</a:t>
                      </a:r>
                    </a:p>
                    <a:p>
                      <a:r>
                        <a:rPr lang="fr-FR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… architecte</a:t>
                      </a:r>
                    </a:p>
                    <a:p>
                      <a:r>
                        <a:rPr lang="fr-FR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… acteur</a:t>
                      </a:r>
                    </a:p>
                    <a:p>
                      <a:r>
                        <a:rPr lang="fr-FR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… coiffeur</a:t>
                      </a:r>
                    </a:p>
                    <a:p>
                      <a:r>
                        <a:rPr lang="fr-FR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… avocat</a:t>
                      </a:r>
                    </a:p>
                    <a:p>
                      <a:r>
                        <a:rPr lang="fr-FR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… journalistes</a:t>
                      </a:r>
                    </a:p>
                    <a:p>
                      <a:endParaRPr lang="ru-RU" sz="3200" dirty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… écrivain</a:t>
                      </a:r>
                    </a:p>
                    <a:p>
                      <a:r>
                        <a:rPr lang="fr-FR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…</a:t>
                      </a:r>
                      <a:r>
                        <a:rPr lang="fr-FR" sz="3200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 peintre</a:t>
                      </a:r>
                      <a:endParaRPr lang="fr-FR" sz="3200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fr-FR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… cuisinier</a:t>
                      </a:r>
                      <a:endParaRPr lang="fr-FR" sz="3200" baseline="0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…</a:t>
                      </a:r>
                      <a:r>
                        <a:rPr lang="fr-FR" sz="3200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 informaticien</a:t>
                      </a:r>
                      <a:endParaRPr lang="fr-FR" sz="3200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… étudiants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… musiciens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00000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213776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99</TotalTime>
  <Words>199</Words>
  <Application>Microsoft Office PowerPoint</Application>
  <PresentationFormat>Широкоэкранный</PresentationFormat>
  <Paragraphs>92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Century Gothic</vt:lpstr>
      <vt:lpstr>Ретро</vt:lpstr>
      <vt:lpstr>Презентация PowerPoint</vt:lpstr>
      <vt:lpstr>Презентация PowerPoint</vt:lpstr>
      <vt:lpstr>Презентация PowerPoint</vt:lpstr>
      <vt:lpstr>Article contracté</vt:lpstr>
      <vt:lpstr>Article contracté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каф. французского языка</dc:creator>
  <cp:lastModifiedBy>Люда</cp:lastModifiedBy>
  <cp:revision>16</cp:revision>
  <dcterms:created xsi:type="dcterms:W3CDTF">2021-10-27T16:15:20Z</dcterms:created>
  <dcterms:modified xsi:type="dcterms:W3CDTF">2025-10-15T16:36:45Z</dcterms:modified>
</cp:coreProperties>
</file>