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7" r:id="rId10"/>
    <p:sldId id="262" r:id="rId11"/>
    <p:sldId id="264" r:id="rId12"/>
    <p:sldId id="266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66-9E3B-4D62-A7B6-076AB03D735F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101-2BCD-46DD-A8B9-5BF8E0967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32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24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6D0584-5F68-479E-95FB-9E6AC790EF83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Leçon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Accent français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5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Определённый артикль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+ 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Мн</a:t>
            </a: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Число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271601"/>
              </p:ext>
            </p:extLst>
          </p:nvPr>
        </p:nvGraphicFramePr>
        <p:xfrm>
          <a:off x="1023938" y="1910280"/>
          <a:ext cx="9720261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40087"/>
                <a:gridCol w="3240087"/>
                <a:gridCol w="3240087"/>
              </a:tblGrid>
              <a:tr h="60251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Singulier</a:t>
                      </a:r>
                      <a:r>
                        <a:rPr lang="fr-FR" sz="28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ru-RU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Pluriel</a:t>
                      </a:r>
                      <a:endParaRPr lang="ru-RU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0251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Masculin</a:t>
                      </a:r>
                      <a:endParaRPr lang="ru-RU" sz="2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Féminin</a:t>
                      </a:r>
                      <a:endParaRPr lang="ru-RU" sz="2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fr-FR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</a:t>
                      </a:r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secret</a:t>
                      </a:r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</a:t>
                      </a:r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surprise</a:t>
                      </a:r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͜ art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͜ affaire</a:t>
                      </a:r>
                      <a:r>
                        <a:rPr lang="fr-FR" sz="28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02512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</a:t>
                      </a:r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secret</a:t>
                      </a:r>
                      <a:endParaRPr lang="ru-RU" sz="2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surprise</a:t>
                      </a:r>
                      <a:endParaRPr lang="ru-RU" sz="2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38223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l‘</a:t>
                      </a:r>
                      <a:r>
                        <a:rPr lang="fr-FR" sz="28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rt (m)</a:t>
                      </a:r>
                    </a:p>
                    <a:p>
                      <a:pPr algn="ctr"/>
                      <a:r>
                        <a:rPr lang="fr-FR" sz="28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l‘</a:t>
                      </a:r>
                      <a:r>
                        <a:rPr lang="fr-FR" sz="28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ffaire (f)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382232">
                <a:tc gridSpan="3"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Известные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говорящим и определённые объекты:</a:t>
                      </a:r>
                    </a:p>
                    <a:p>
                      <a:pPr algn="l"/>
                      <a:r>
                        <a:rPr lang="fr-FR" sz="28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va à </a:t>
                      </a:r>
                      <a:r>
                        <a:rPr lang="fr-FR" sz="2800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gare. Elle va à </a:t>
                      </a:r>
                      <a:r>
                        <a:rPr lang="fr-FR" sz="2800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mairie.</a:t>
                      </a:r>
                    </a:p>
                    <a:p>
                      <a:pPr algn="l"/>
                      <a:r>
                        <a:rPr lang="fr-FR" sz="2800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cravate </a:t>
                      </a:r>
                      <a:r>
                        <a:rPr lang="fr-FR" sz="2800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</a:t>
                      </a:r>
                      <a:r>
                        <a:rPr lang="fr-FR" sz="28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Marc est belle.</a:t>
                      </a:r>
                      <a:endParaRPr lang="fr-FR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1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Мн. Число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ville natale 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→ les ville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natale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Mais!!!    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 pri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→ les pri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le bra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 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→ les bra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heureu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→ heureu</a:t>
            </a: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endParaRPr lang="ru-RU" sz="28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8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Предлог </a:t>
            </a:r>
            <a:r>
              <a:rPr lang="en-US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Направление движения → откуда? </a:t>
            </a:r>
          </a:p>
          <a:p>
            <a:pPr marL="356616" lvl="2" indent="0">
              <a:buNone/>
            </a:pPr>
            <a:r>
              <a:rPr lang="fr-FR" sz="2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 arrive </a:t>
            </a:r>
            <a:r>
              <a:rPr lang="fr-FR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Paris.</a:t>
            </a:r>
          </a:p>
          <a:p>
            <a:pPr marL="356616" lvl="2" indent="0">
              <a:buNone/>
            </a:pP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Il arrive </a:t>
            </a:r>
            <a:r>
              <a:rPr lang="fr-FR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 gare.</a:t>
            </a:r>
            <a:endParaRPr lang="ru-RU" sz="28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Принадлежность → чей?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Madame Cervais est </a:t>
            </a:r>
            <a:r>
              <a:rPr lang="fr-FR" sz="28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mère </a:t>
            </a:r>
            <a:r>
              <a:rPr lang="fr-FR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Marc.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Il va à </a:t>
            </a:r>
            <a:r>
              <a:rPr lang="fr-FR" sz="28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mairie </a:t>
            </a:r>
            <a:r>
              <a:rPr lang="fr-FR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Rennes.</a:t>
            </a:r>
          </a:p>
        </p:txBody>
      </p:sp>
    </p:spTree>
    <p:extLst>
      <p:ext uri="{BB962C8B-B14F-4D97-AF65-F5344CB8AC3E}">
        <p14:creationId xmlns:p14="http://schemas.microsoft.com/office/powerpoint/2010/main" val="235708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aller</a:t>
            </a:r>
            <a:r>
              <a:rPr lang="fr-FR" sz="40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40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fr-FR" sz="40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partir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02" y="2084832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374543"/>
              </p:ext>
            </p:extLst>
          </p:nvPr>
        </p:nvGraphicFramePr>
        <p:xfrm>
          <a:off x="1109709" y="1908699"/>
          <a:ext cx="10058400" cy="412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18"/>
                <a:gridCol w="3117412"/>
                <a:gridCol w="2130176"/>
                <a:gridCol w="2623794"/>
              </a:tblGrid>
              <a:tr h="1051412">
                <a:tc gridSpan="2">
                  <a:txBody>
                    <a:bodyPr/>
                    <a:lstStyle/>
                    <a:p>
                      <a:pPr algn="l"/>
                      <a:r>
                        <a:rPr lang="fr-FR" sz="2800" baseline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Aller </a:t>
                      </a:r>
                      <a:r>
                        <a:rPr lang="fr-FR" sz="2800" baseline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 </a:t>
                      </a:r>
                      <a:r>
                        <a:rPr lang="ru-RU" sz="2800" baseline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идти, ехать</a:t>
                      </a:r>
                      <a:endParaRPr lang="ru-RU" sz="2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8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Partir</a:t>
                      </a:r>
                      <a:r>
                        <a:rPr lang="fr-FR" sz="28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 </a:t>
                      </a:r>
                      <a:r>
                        <a:rPr lang="ru-RU" sz="28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уезжать</a:t>
                      </a:r>
                      <a:endParaRPr lang="ru-RU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400" b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vais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allons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</a:t>
                      </a:r>
                      <a:r>
                        <a:rPr lang="fr-FR" sz="2400" b="1" baseline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</a:t>
                      </a:r>
                      <a:r>
                        <a:rPr lang="fr-FR" sz="2400" b="1" baseline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400" b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fr-FR" sz="2400" b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allez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ru-RU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</a:t>
                      </a:r>
                      <a:r>
                        <a:rPr lang="fr-FR" sz="2400" b="1" baseline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</a:t>
                      </a:r>
                      <a:r>
                        <a:rPr lang="fr-FR" sz="2400" b="1" baseline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973881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</a:t>
                      </a:r>
                      <a:r>
                        <a:rPr lang="fr-FR" sz="2400" b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</a:t>
                      </a: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</a:t>
                      </a:r>
                      <a:endParaRPr lang="fr-FR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</a:t>
                      </a: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vont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</a:t>
                      </a: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</a:t>
                      </a:r>
                      <a:r>
                        <a:rPr lang="ru-RU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</a:t>
                      </a:r>
                      <a:r>
                        <a:rPr lang="fr-FR" sz="2400" b="1" baseline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</a:t>
                      </a:r>
                      <a:r>
                        <a:rPr lang="fr-FR" sz="2400" b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</a:t>
                      </a:r>
                      <a:r>
                        <a:rPr lang="fr-FR" sz="24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</a:t>
                      </a:r>
                      <a:r>
                        <a:rPr lang="fr-FR" sz="2400" b="1" baseline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6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Повторите </a:t>
            </a:r>
            <a:r>
              <a:rPr lang="ru-RU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Слогоделение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cavalcade</a:t>
            </a:r>
          </a:p>
          <a:p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servir</a:t>
            </a:r>
          </a:p>
          <a:p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mascarade</a:t>
            </a:r>
          </a:p>
          <a:p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partir</a:t>
            </a:r>
          </a:p>
          <a:p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patrie</a:t>
            </a:r>
          </a:p>
          <a:p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escapade</a:t>
            </a:r>
          </a:p>
        </p:txBody>
      </p:sp>
    </p:spTree>
    <p:extLst>
      <p:ext uri="{BB962C8B-B14F-4D97-AF65-F5344CB8AC3E}">
        <p14:creationId xmlns:p14="http://schemas.microsoft.com/office/powerpoint/2010/main" val="151275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Повторите Глаголы </a:t>
            </a:r>
            <a:r>
              <a:rPr lang="fr-FR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L.1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720147"/>
              </p:ext>
            </p:extLst>
          </p:nvPr>
        </p:nvGraphicFramePr>
        <p:xfrm>
          <a:off x="1023938" y="2286000"/>
          <a:ext cx="9720262" cy="238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60131"/>
                <a:gridCol w="48601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Она покидает Париж.</a:t>
                      </a:r>
                    </a:p>
                    <a:p>
                      <a:r>
                        <a:rPr lang="ru-RU" dirty="0" smtClean="0"/>
                        <a:t>Он живёт в </a:t>
                      </a:r>
                      <a:r>
                        <a:rPr lang="ru-RU" dirty="0" err="1" smtClean="0"/>
                        <a:t>Ренне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Она любит свою маму.</a:t>
                      </a:r>
                    </a:p>
                    <a:p>
                      <a:r>
                        <a:rPr lang="ru-RU" dirty="0" smtClean="0"/>
                        <a:t>Он любит свой город.</a:t>
                      </a:r>
                    </a:p>
                    <a:p>
                      <a:r>
                        <a:rPr lang="ru-RU" dirty="0" smtClean="0"/>
                        <a:t>Он говорит.</a:t>
                      </a:r>
                    </a:p>
                    <a:p>
                      <a:r>
                        <a:rPr lang="ru-RU" dirty="0" smtClean="0"/>
                        <a:t>Она говорит.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Она уезжает.</a:t>
                      </a:r>
                    </a:p>
                    <a:p>
                      <a:r>
                        <a:rPr lang="ru-RU" dirty="0" smtClean="0"/>
                        <a:t>Он едет в Канны.</a:t>
                      </a:r>
                    </a:p>
                    <a:p>
                      <a:r>
                        <a:rPr lang="ru-RU" dirty="0" smtClean="0"/>
                        <a:t>Он</a:t>
                      </a:r>
                      <a:r>
                        <a:rPr lang="ru-RU" baseline="0" dirty="0" smtClean="0"/>
                        <a:t> рад.</a:t>
                      </a:r>
                    </a:p>
                    <a:p>
                      <a:r>
                        <a:rPr lang="ru-RU" baseline="0" dirty="0" smtClean="0"/>
                        <a:t>Она грустит.</a:t>
                      </a:r>
                    </a:p>
                    <a:p>
                      <a:r>
                        <a:rPr lang="ru-RU" baseline="0" dirty="0" smtClean="0"/>
                        <a:t>Он спокоен.</a:t>
                      </a:r>
                    </a:p>
                    <a:p>
                      <a:r>
                        <a:rPr lang="ru-RU" baseline="0" dirty="0" smtClean="0"/>
                        <a:t>Она красива.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88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Повторите слова </a:t>
            </a:r>
            <a:r>
              <a:rPr lang="fr-FR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L.1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260724"/>
              </p:ext>
            </p:extLst>
          </p:nvPr>
        </p:nvGraphicFramePr>
        <p:xfrm>
          <a:off x="615636" y="2286000"/>
          <a:ext cx="10755516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0282"/>
                <a:gridCol w="4077976"/>
                <a:gridCol w="33272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Он</a:t>
                      </a:r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странный.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Она очень грустная.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Его мама красивая.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Её город спокойный.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Это правда.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Кто это?</a:t>
                      </a:r>
                    </a:p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Это</a:t>
                      </a:r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Марк, архитектор.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Какой сюрприз!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Какой спектакль!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Она уезжает.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Она покидает свой город.</a:t>
                      </a:r>
                    </a:p>
                    <a:p>
                      <a:endParaRPr lang="ru-RU" sz="24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Кто живёт в Ницце?</a:t>
                      </a:r>
                    </a:p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Кто</a:t>
                      </a:r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едет в Париж?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Кто говорит?</a:t>
                      </a:r>
                    </a:p>
                    <a:p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Кто любит </a:t>
                      </a:r>
                      <a:r>
                        <a:rPr lang="ru-RU" sz="24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Ренн</a:t>
                      </a:r>
                      <a:r>
                        <a:rPr lang="ru-RU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?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89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Новые звуки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563253"/>
              </p:ext>
            </p:extLst>
          </p:nvPr>
        </p:nvGraphicFramePr>
        <p:xfrm>
          <a:off x="1023938" y="2286000"/>
          <a:ext cx="972026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337"/>
                <a:gridCol w="1720159"/>
                <a:gridCol w="66067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Звук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Буква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Пример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é</a:t>
                      </a: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</a:p>
                    <a:p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bébé</a:t>
                      </a: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les, mes, ces,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che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z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parle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   </a:t>
                      </a:r>
                      <a:endParaRPr lang="fr-FR" sz="2400" b="1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œ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ə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eu,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œu</a:t>
                      </a:r>
                      <a:endParaRPr lang="en-US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fleu</a:t>
                      </a:r>
                      <a:r>
                        <a:rPr lang="fr-FR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s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œu</a:t>
                      </a:r>
                      <a:r>
                        <a:rPr lang="en-US" sz="2400" u="sng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</a:t>
                      </a:r>
                      <a:r>
                        <a:rPr lang="en-US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</a:t>
                      </a:r>
                    </a:p>
                    <a:p>
                      <a:endParaRPr lang="en-US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le, me, ce</a:t>
                      </a:r>
                    </a:p>
                    <a:p>
                      <a:r>
                        <a:rPr lang="fr-FR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fr-FR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tit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se/</a:t>
                      </a:r>
                      <a:r>
                        <a:rPr lang="fr-FR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cret</a:t>
                      </a:r>
                      <a:endParaRPr lang="fr-FR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ø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eu,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œu</a:t>
                      </a:r>
                      <a:endParaRPr lang="en-US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bl</a:t>
                      </a:r>
                      <a:r>
                        <a:rPr lang="fr-FR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eu</a:t>
                      </a:r>
                      <a:r>
                        <a:rPr lang="fr-FR" sz="2400" u="none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heur</a:t>
                      </a:r>
                      <a:r>
                        <a:rPr lang="fr-FR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eu</a:t>
                      </a:r>
                      <a:r>
                        <a:rPr lang="fr-FR" sz="2400" b="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  <a:r>
                        <a:rPr lang="fr-FR" sz="2400" u="none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fr-FR" sz="2400" u="none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heureu</a:t>
                      </a:r>
                      <a:r>
                        <a:rPr lang="fr-FR" sz="2400" b="1" u="none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r>
                        <a:rPr lang="fr-FR" sz="2400" u="none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œrø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œrøz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15200" y="3177766"/>
            <a:ext cx="307818" cy="344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7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Чтение беглой </a:t>
            </a:r>
            <a:r>
              <a:rPr lang="en-US" sz="54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270802"/>
              </p:ext>
            </p:extLst>
          </p:nvPr>
        </p:nvGraphicFramePr>
        <p:xfrm>
          <a:off x="1023938" y="2286000"/>
          <a:ext cx="9720262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39412"/>
                <a:gridCol w="40808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Правило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Пример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 </a:t>
                      </a:r>
                      <a:r>
                        <a:rPr lang="ru-RU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никогда не читается</a:t>
                      </a:r>
                      <a:r>
                        <a:rPr lang="ru-RU" sz="2400" u="none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после гласной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j’étudierai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может</a:t>
                      </a:r>
                      <a:r>
                        <a:rPr lang="ru-RU" sz="2400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не читаться</a:t>
                      </a:r>
                      <a:r>
                        <a:rPr lang="ru-RU" sz="2400" u="none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между 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</a:t>
                      </a:r>
                      <a:r>
                        <a:rPr lang="ru-RU" sz="2400" b="1" baseline="0" dirty="0" err="1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согл</a:t>
                      </a:r>
                      <a:r>
                        <a:rPr lang="ru-RU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., окружённых 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гласными</a:t>
                      </a:r>
                      <a:endParaRPr lang="fr-FR" sz="24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fr-FR" sz="240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(e)</a:t>
                      </a:r>
                      <a:r>
                        <a:rPr lang="fr-FR" sz="240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ue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всегда</a:t>
                      </a:r>
                      <a:r>
                        <a:rPr lang="ru-RU" sz="2400" u="sng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читается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между 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 </a:t>
                      </a:r>
                      <a:r>
                        <a:rPr lang="ru-RU" sz="2400" b="1" baseline="0" dirty="0" err="1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согл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</a:t>
                      </a:r>
                    </a:p>
                    <a:p>
                      <a:pPr algn="l"/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</a:t>
                      </a:r>
                      <a:r>
                        <a:rPr lang="fr-FR" sz="240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rb</a:t>
                      </a:r>
                      <a:r>
                        <a:rPr lang="fr-FR" sz="2400" u="sng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fr-FR" sz="240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ue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H="1">
            <a:off x="7641125" y="2833735"/>
            <a:ext cx="54321" cy="325924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8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Правила Чтения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180400"/>
              </p:ext>
            </p:extLst>
          </p:nvPr>
        </p:nvGraphicFramePr>
        <p:xfrm>
          <a:off x="1023938" y="2286000"/>
          <a:ext cx="9720262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0201"/>
                <a:gridCol w="58100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Правило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Пример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er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→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aimer, habiter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j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ʒ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je, jamais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g + a,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согл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g + e,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i,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          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ʒ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</a:p>
                    <a:p>
                      <a:pPr algn="l"/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gare, gomme, figure, grippe</a:t>
                      </a: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gel, girafe, gym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fr-FR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gu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guide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fr-FR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gn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→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ɲ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ligne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5592" y="2815627"/>
            <a:ext cx="407406" cy="389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6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Связывание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l’ami – les</a:t>
            </a: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͜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amis </a:t>
            </a:r>
            <a:r>
              <a:rPr lang="ru-RU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ru-RU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mes </a:t>
            </a: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͜ amis, ses ͜ amis</a:t>
            </a:r>
            <a:endParaRPr lang="fr-FR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Il aime – Ils </a:t>
            </a: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͜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aiment </a:t>
            </a:r>
            <a:r>
              <a:rPr lang="ru-RU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ru-RU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Elle </a:t>
            </a: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habite – Elles ͜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habitent</a:t>
            </a: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Il est ͜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architecte. Elle est</a:t>
            </a: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͜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artiste. </a:t>
            </a:r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5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mtClean="0">
                <a:solidFill>
                  <a:srgbClr val="C00000"/>
                </a:solidFill>
              </a:rPr>
              <a:t>Ед.ч. И мн.ч. Связывание</a:t>
            </a:r>
            <a:endParaRPr lang="ru-RU" sz="400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40767"/>
            <a:ext cx="9720073" cy="4368593"/>
          </a:xfrm>
        </p:spPr>
        <p:txBody>
          <a:bodyPr/>
          <a:lstStyle/>
          <a:p>
            <a:endParaRPr lang="fr-FR" smtClean="0"/>
          </a:p>
          <a:p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92526"/>
              </p:ext>
            </p:extLst>
          </p:nvPr>
        </p:nvGraphicFramePr>
        <p:xfrm>
          <a:off x="1024128" y="1878005"/>
          <a:ext cx="9782444" cy="457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1222"/>
                <a:gridCol w="4891222"/>
              </a:tblGrid>
              <a:tr h="809211">
                <a:tc gridSpan="2">
                  <a:txBody>
                    <a:bodyPr/>
                    <a:lstStyle/>
                    <a:p>
                      <a:r>
                        <a:rPr lang="ru-RU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Поставьте глаголы 1 группы в форму ед.ч. и мн.ч. </a:t>
                      </a:r>
                    </a:p>
                    <a:p>
                      <a:r>
                        <a:rPr lang="ru-RU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Следите за произношением и связыванием!</a:t>
                      </a:r>
                      <a:endParaRPr lang="fr-FR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947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Modèle: parler (il) → il parle → ils parlent</a:t>
                      </a:r>
                      <a:endParaRPr lang="fr-FR" sz="240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fr-FR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1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préparer (elle)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regarder (il)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chercher (elle)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quitter (il)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rêver</a:t>
                      </a:r>
                      <a:r>
                        <a:rPr lang="fr-FR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(elle)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déjeuner (il)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arriver (elle)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habiter (elle)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aimer (il)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admirer (elle)</a:t>
                      </a:r>
                      <a:endParaRPr lang="fr-FR" sz="240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41268" y="2782945"/>
            <a:ext cx="520789" cy="296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6359" y="2782945"/>
            <a:ext cx="222212" cy="2961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2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</TotalTime>
  <Words>549</Words>
  <Application>Microsoft Office PowerPoint</Application>
  <PresentationFormat>Широкоэкранный</PresentationFormat>
  <Paragraphs>157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Segoe UI</vt:lpstr>
      <vt:lpstr>Tw Cen MT</vt:lpstr>
      <vt:lpstr>Tw Cen MT Condensed</vt:lpstr>
      <vt:lpstr>Wingdings 3</vt:lpstr>
      <vt:lpstr>Интеграл</vt:lpstr>
      <vt:lpstr>Leçon 2</vt:lpstr>
      <vt:lpstr>Повторите Слогоделение</vt:lpstr>
      <vt:lpstr>Повторите Глаголы L.1</vt:lpstr>
      <vt:lpstr>Повторите слова L.1</vt:lpstr>
      <vt:lpstr>Новые звуки</vt:lpstr>
      <vt:lpstr>Чтение беглой e </vt:lpstr>
      <vt:lpstr>Правила Чтения</vt:lpstr>
      <vt:lpstr>Связывание</vt:lpstr>
      <vt:lpstr>Ед.ч. И мн.ч. Связывание</vt:lpstr>
      <vt:lpstr>Определённый артикль + Мн. Число</vt:lpstr>
      <vt:lpstr>Мн. Число</vt:lpstr>
      <vt:lpstr>Предлог DE</vt:lpstr>
      <vt:lpstr>aller - partir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1-2</dc:title>
  <dc:creator>guest</dc:creator>
  <cp:lastModifiedBy>guest</cp:lastModifiedBy>
  <cp:revision>19</cp:revision>
  <dcterms:created xsi:type="dcterms:W3CDTF">2020-09-06T18:19:35Z</dcterms:created>
  <dcterms:modified xsi:type="dcterms:W3CDTF">2022-09-13T18:03:28Z</dcterms:modified>
</cp:coreProperties>
</file>