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57" r:id="rId4"/>
    <p:sldId id="264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4DF66-9E3B-4D62-A7B6-076AB03D735F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E7101-2BCD-46DD-A8B9-5BF8E0967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8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E7101-2BCD-46DD-A8B9-5BF8E09676D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64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4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5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5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7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07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40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9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1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2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3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6D0584-5F68-479E-95FB-9E6AC790EF83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06D590-59D1-4AEB-A736-98EFB310DCA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71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Leçon 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Accent français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45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Новые звуки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171915"/>
              </p:ext>
            </p:extLst>
          </p:nvPr>
        </p:nvGraphicFramePr>
        <p:xfrm>
          <a:off x="1023938" y="2286000"/>
          <a:ext cx="9720261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337"/>
                <a:gridCol w="2888056"/>
                <a:gridCol w="54388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Звук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Буква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Пример</a:t>
                      </a:r>
                      <a:endParaRPr lang="ru-RU" sz="24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a,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à, â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papa, là, pâte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i,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î</a:t>
                      </a:r>
                    </a:p>
                    <a:p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il, île</a:t>
                      </a:r>
                    </a:p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style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u, û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dune, sûr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ɛ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</a:t>
                      </a:r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è, ê</a:t>
                      </a:r>
                    </a:p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 </a:t>
                      </a:r>
                      <a:r>
                        <a:rPr lang="ru-RU" sz="1600" baseline="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закр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слоге</a:t>
                      </a:r>
                      <a:endParaRPr lang="fr-FR" sz="160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е</a:t>
                      </a:r>
                      <a:r>
                        <a:rPr lang="fr-FR" sz="240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</a:t>
                      </a:r>
                      <a:r>
                        <a:rPr lang="fr-FR" sz="160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60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</a:t>
                      </a:r>
                      <a:r>
                        <a:rPr lang="ru-RU" sz="160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на</a:t>
                      </a:r>
                      <a:r>
                        <a:rPr lang="ru-RU" sz="160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конце слова</a:t>
                      </a:r>
                      <a:endParaRPr lang="fr-FR" sz="1600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ai, </a:t>
                      </a:r>
                      <a:r>
                        <a:rPr lang="fr-FR" sz="2400" baseline="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aî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fr-FR" sz="2400" baseline="0" dirty="0" err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ei</a:t>
                      </a:r>
                      <a:endParaRPr lang="ru-RU" sz="2400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mère, tête</a:t>
                      </a:r>
                      <a:endParaRPr lang="ru-RU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merci</a:t>
                      </a:r>
                      <a:endParaRPr lang="ru-RU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ballet</a:t>
                      </a:r>
                    </a:p>
                    <a:p>
                      <a:r>
                        <a:rPr lang="fr-FR" sz="240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clair, maître,</a:t>
                      </a:r>
                      <a:r>
                        <a:rPr lang="fr-FR" sz="2400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Seine</a:t>
                      </a:r>
                      <a:endParaRPr lang="fr-FR" sz="24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37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Слогоделение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dram</a:t>
            </a:r>
            <a:r>
              <a:rPr lang="fr-FR" sz="3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- </a:t>
            </a:r>
            <a:r>
              <a:rPr lang="ru-RU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слог </a:t>
            </a: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2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dra</a:t>
            </a:r>
            <a:r>
              <a:rPr lang="ru-RU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</a:t>
            </a:r>
            <a:r>
              <a:rPr lang="ru-RU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fr-FR" sz="32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turg</a:t>
            </a:r>
            <a:r>
              <a:rPr lang="fr-FR" sz="3200" dirty="0" err="1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</a:t>
            </a:r>
            <a:r>
              <a:rPr lang="ru-RU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 слога </a:t>
            </a: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</a:t>
            </a:r>
            <a:r>
              <a:rPr lang="ru-RU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fr-FR" sz="32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ffet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2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ar</a:t>
            </a:r>
            <a:r>
              <a:rPr lang="ru-RU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fr-FR" sz="32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ticl</a:t>
            </a:r>
            <a:r>
              <a:rPr lang="fr-FR" sz="3200" dirty="0" err="1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endParaRPr lang="fr-FR" sz="3200" dirty="0" smtClean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fr-FR" sz="3200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</a:t>
            </a:r>
            <a:r>
              <a:rPr lang="ru-RU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fr-FR" sz="3200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</a:t>
            </a:r>
            <a:r>
              <a:rPr lang="fr-FR" sz="3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(p-b, t-d, k-g, f-v + </a:t>
            </a:r>
            <a:r>
              <a:rPr lang="fr-FR" sz="3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r, l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ru-RU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→ </a:t>
            </a:r>
            <a:r>
              <a:rPr lang="ru-RU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слог </a:t>
            </a:r>
            <a:r>
              <a:rPr lang="ru-RU" sz="20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откр</a:t>
            </a:r>
            <a:r>
              <a:rPr lang="ru-RU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., 2 слог </a:t>
            </a:r>
            <a:r>
              <a:rPr lang="ru-RU" sz="20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закр</a:t>
            </a:r>
            <a:r>
              <a:rPr lang="ru-RU" sz="2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5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Долгота гласных</a:t>
            </a:r>
            <a:endParaRPr lang="ru-RU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terre </a:t>
            </a:r>
            <a:r>
              <a:rPr lang="ru-RU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fr-FR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en-US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ɛ:</a:t>
            </a:r>
            <a:r>
              <a:rPr lang="en-US" sz="4000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lang="ru-RU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fr-FR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vase </a:t>
            </a:r>
            <a:r>
              <a:rPr lang="ru-RU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40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va:</a:t>
            </a:r>
            <a:r>
              <a:rPr lang="en-US" sz="4000" b="1" dirty="0" err="1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ru-RU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fr-FR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brave </a:t>
            </a:r>
            <a:r>
              <a:rPr lang="ru-RU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40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bra:</a:t>
            </a:r>
            <a:r>
              <a:rPr lang="en-US" sz="4000" b="1" dirty="0" err="1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</a:t>
            </a:r>
            <a:r>
              <a:rPr lang="ru-RU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fr-FR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sage </a:t>
            </a:r>
            <a:r>
              <a:rPr lang="ru-RU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40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sa:</a:t>
            </a:r>
            <a:r>
              <a:rPr lang="en-US" sz="4000" b="1" dirty="0" err="1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ʒ</a:t>
            </a:r>
            <a:r>
              <a:rPr lang="ru-RU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fr-FR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livre </a:t>
            </a:r>
            <a:r>
              <a:rPr lang="ru-RU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sz="4000" dirty="0" err="1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li:</a:t>
            </a:r>
            <a:r>
              <a:rPr lang="en-US" sz="4000" b="1" dirty="0" err="1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vr</a:t>
            </a:r>
            <a:r>
              <a:rPr lang="ru-RU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fr-FR" sz="40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fr-FR" sz="40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40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48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Вопросительное предложение</a:t>
            </a:r>
            <a:endParaRPr lang="ru-RU" sz="40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325375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Bernard est ravi. → Bernard est ravi?</a:t>
            </a:r>
          </a:p>
          <a:p>
            <a:pPr marL="0" indent="0">
              <a:buNone/>
            </a:pP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</a:t>
            </a:r>
            <a:r>
              <a:rPr lang="fr-FR" sz="3200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Bernard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est ravi. → </a:t>
            </a:r>
            <a:r>
              <a:rPr lang="fr-FR" sz="3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Qui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est ravi?</a:t>
            </a:r>
          </a:p>
          <a:p>
            <a:pPr marL="0" indent="0">
              <a:buNone/>
            </a:pPr>
            <a:r>
              <a:rPr lang="fr-FR" sz="320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fr-FR" sz="3200" u="sng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Bernard </a:t>
            </a:r>
            <a:r>
              <a:rPr lang="fr-FR" sz="3200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et sa mère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habit</a:t>
            </a:r>
            <a:r>
              <a:rPr lang="fr-FR" sz="3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ent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à Cannes. → </a:t>
            </a:r>
          </a:p>
          <a:p>
            <a:pPr marL="0" indent="0">
              <a:buNone/>
            </a:pPr>
            <a:r>
              <a:rPr lang="fr-FR" sz="320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fr-FR" sz="320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Qui </a:t>
            </a:r>
            <a:r>
              <a:rPr lang="fr-FR" sz="3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habite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à Cannes? </a:t>
            </a: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3. C’est </a:t>
            </a:r>
            <a:r>
              <a:rPr lang="fr-FR" sz="3200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Bernard.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→ C’est </a:t>
            </a:r>
            <a:r>
              <a:rPr lang="fr-FR" sz="3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qui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? </a:t>
            </a:r>
            <a:r>
              <a:rPr lang="fr-FR" sz="32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Qui 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est-ce?</a:t>
            </a:r>
          </a:p>
          <a:p>
            <a:pPr marL="514350" indent="-514350">
              <a:buFont typeface="+mj-lt"/>
              <a:buAutoNum type="arabicPeriod"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5124261" y="2044575"/>
            <a:ext cx="2408222" cy="292457"/>
          </a:xfrm>
          <a:custGeom>
            <a:avLst/>
            <a:gdLst>
              <a:gd name="connsiteX0" fmla="*/ 0 w 2408222"/>
              <a:gd name="connsiteY0" fmla="*/ 253497 h 292457"/>
              <a:gd name="connsiteX1" fmla="*/ 1611517 w 2408222"/>
              <a:gd name="connsiteY1" fmla="*/ 271604 h 292457"/>
              <a:gd name="connsiteX2" fmla="*/ 2408222 w 2408222"/>
              <a:gd name="connsiteY2" fmla="*/ 0 h 29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8222" h="292457">
                <a:moveTo>
                  <a:pt x="0" y="253497"/>
                </a:moveTo>
                <a:cubicBezTo>
                  <a:pt x="605073" y="283675"/>
                  <a:pt x="1210147" y="313854"/>
                  <a:pt x="1611517" y="271604"/>
                </a:cubicBezTo>
                <a:cubicBezTo>
                  <a:pt x="2012887" y="229354"/>
                  <a:pt x="2210554" y="114677"/>
                  <a:pt x="240822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6328372" y="4517070"/>
            <a:ext cx="1855961" cy="271913"/>
          </a:xfrm>
          <a:custGeom>
            <a:avLst/>
            <a:gdLst>
              <a:gd name="connsiteX0" fmla="*/ 0 w 1855961"/>
              <a:gd name="connsiteY0" fmla="*/ 271913 h 271913"/>
              <a:gd name="connsiteX1" fmla="*/ 253497 w 1855961"/>
              <a:gd name="connsiteY1" fmla="*/ 310 h 271913"/>
              <a:gd name="connsiteX2" fmla="*/ 606582 w 1855961"/>
              <a:gd name="connsiteY2" fmla="*/ 217593 h 271913"/>
              <a:gd name="connsiteX3" fmla="*/ 1855961 w 1855961"/>
              <a:gd name="connsiteY3" fmla="*/ 208539 h 271913"/>
              <a:gd name="connsiteX4" fmla="*/ 1855961 w 1855961"/>
              <a:gd name="connsiteY4" fmla="*/ 208539 h 27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961" h="271913">
                <a:moveTo>
                  <a:pt x="0" y="271913"/>
                </a:moveTo>
                <a:cubicBezTo>
                  <a:pt x="76200" y="140638"/>
                  <a:pt x="152400" y="9363"/>
                  <a:pt x="253497" y="310"/>
                </a:cubicBezTo>
                <a:cubicBezTo>
                  <a:pt x="354594" y="-8743"/>
                  <a:pt x="339505" y="182888"/>
                  <a:pt x="606582" y="217593"/>
                </a:cubicBezTo>
                <a:cubicBezTo>
                  <a:pt x="873659" y="252298"/>
                  <a:pt x="1855961" y="208539"/>
                  <a:pt x="1855961" y="208539"/>
                </a:cubicBezTo>
                <a:lnTo>
                  <a:pt x="1855961" y="20853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445251" y="4520428"/>
            <a:ext cx="1539089" cy="265199"/>
          </a:xfrm>
          <a:custGeom>
            <a:avLst/>
            <a:gdLst>
              <a:gd name="connsiteX0" fmla="*/ 0 w 1539089"/>
              <a:gd name="connsiteY0" fmla="*/ 235398 h 265199"/>
              <a:gd name="connsiteX1" fmla="*/ 977774 w 1539089"/>
              <a:gd name="connsiteY1" fmla="*/ 244451 h 265199"/>
              <a:gd name="connsiteX2" fmla="*/ 1303699 w 1539089"/>
              <a:gd name="connsiteY2" fmla="*/ 8 h 265199"/>
              <a:gd name="connsiteX3" fmla="*/ 1539089 w 1539089"/>
              <a:gd name="connsiteY3" fmla="*/ 253505 h 265199"/>
              <a:gd name="connsiteX4" fmla="*/ 1539089 w 1539089"/>
              <a:gd name="connsiteY4" fmla="*/ 253505 h 265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9089" h="265199">
                <a:moveTo>
                  <a:pt x="0" y="235398"/>
                </a:moveTo>
                <a:cubicBezTo>
                  <a:pt x="380245" y="259540"/>
                  <a:pt x="760491" y="283683"/>
                  <a:pt x="977774" y="244451"/>
                </a:cubicBezTo>
                <a:cubicBezTo>
                  <a:pt x="1195057" y="205219"/>
                  <a:pt x="1210147" y="-1501"/>
                  <a:pt x="1303699" y="8"/>
                </a:cubicBezTo>
                <a:cubicBezTo>
                  <a:pt x="1397251" y="1517"/>
                  <a:pt x="1539089" y="253505"/>
                  <a:pt x="1539089" y="253505"/>
                </a:cubicBezTo>
                <a:lnTo>
                  <a:pt x="1539089" y="25350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956183" y="2766981"/>
            <a:ext cx="1855961" cy="271913"/>
          </a:xfrm>
          <a:custGeom>
            <a:avLst/>
            <a:gdLst>
              <a:gd name="connsiteX0" fmla="*/ 0 w 1855961"/>
              <a:gd name="connsiteY0" fmla="*/ 271913 h 271913"/>
              <a:gd name="connsiteX1" fmla="*/ 253497 w 1855961"/>
              <a:gd name="connsiteY1" fmla="*/ 310 h 271913"/>
              <a:gd name="connsiteX2" fmla="*/ 606582 w 1855961"/>
              <a:gd name="connsiteY2" fmla="*/ 217593 h 271913"/>
              <a:gd name="connsiteX3" fmla="*/ 1855961 w 1855961"/>
              <a:gd name="connsiteY3" fmla="*/ 208539 h 271913"/>
              <a:gd name="connsiteX4" fmla="*/ 1855961 w 1855961"/>
              <a:gd name="connsiteY4" fmla="*/ 208539 h 27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5961" h="271913">
                <a:moveTo>
                  <a:pt x="0" y="271913"/>
                </a:moveTo>
                <a:cubicBezTo>
                  <a:pt x="76200" y="140638"/>
                  <a:pt x="152400" y="9363"/>
                  <a:pt x="253497" y="310"/>
                </a:cubicBezTo>
                <a:cubicBezTo>
                  <a:pt x="354594" y="-8743"/>
                  <a:pt x="339505" y="182888"/>
                  <a:pt x="606582" y="217593"/>
                </a:cubicBezTo>
                <a:cubicBezTo>
                  <a:pt x="873659" y="252298"/>
                  <a:pt x="1855961" y="208539"/>
                  <a:pt x="1855961" y="208539"/>
                </a:cubicBezTo>
                <a:lnTo>
                  <a:pt x="1855961" y="20853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45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Восклицательное предложение</a:t>
            </a:r>
            <a:endParaRPr lang="ru-RU" sz="40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C’est Bernard. →</a:t>
            </a:r>
            <a:r>
              <a:rPr lang="ru-RU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’est Ber</a:t>
            </a:r>
            <a:r>
              <a:rPr lang="fr-FR" sz="3200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nard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!</a:t>
            </a:r>
          </a:p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Bernard est ra</a:t>
            </a:r>
            <a:r>
              <a:rPr lang="fr-FR" sz="3200" u="sng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</a:t>
            </a:r>
            <a:r>
              <a:rPr lang="fr-FR" sz="3200" dirty="0" smtClean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!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1186004" y="3874882"/>
            <a:ext cx="2505714" cy="316871"/>
          </a:xfrm>
          <a:custGeom>
            <a:avLst/>
            <a:gdLst>
              <a:gd name="connsiteX0" fmla="*/ 0 w 2342752"/>
              <a:gd name="connsiteY0" fmla="*/ 21512 h 424450"/>
              <a:gd name="connsiteX1" fmla="*/ 959667 w 2342752"/>
              <a:gd name="connsiteY1" fmla="*/ 39619 h 424450"/>
              <a:gd name="connsiteX2" fmla="*/ 1367073 w 2342752"/>
              <a:gd name="connsiteY2" fmla="*/ 383651 h 424450"/>
              <a:gd name="connsiteX3" fmla="*/ 2199992 w 2342752"/>
              <a:gd name="connsiteY3" fmla="*/ 419865 h 424450"/>
              <a:gd name="connsiteX4" fmla="*/ 2335794 w 2342752"/>
              <a:gd name="connsiteY4" fmla="*/ 401758 h 42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2752" h="424450">
                <a:moveTo>
                  <a:pt x="0" y="21512"/>
                </a:moveTo>
                <a:cubicBezTo>
                  <a:pt x="365911" y="387"/>
                  <a:pt x="731822" y="-20737"/>
                  <a:pt x="959667" y="39619"/>
                </a:cubicBezTo>
                <a:cubicBezTo>
                  <a:pt x="1187512" y="99975"/>
                  <a:pt x="1160352" y="320277"/>
                  <a:pt x="1367073" y="383651"/>
                </a:cubicBezTo>
                <a:cubicBezTo>
                  <a:pt x="1573794" y="447025"/>
                  <a:pt x="2038539" y="416847"/>
                  <a:pt x="2199992" y="419865"/>
                </a:cubicBezTo>
                <a:cubicBezTo>
                  <a:pt x="2361445" y="422883"/>
                  <a:pt x="2348619" y="412320"/>
                  <a:pt x="2335794" y="4017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027283" y="2498310"/>
            <a:ext cx="2342752" cy="424450"/>
          </a:xfrm>
          <a:custGeom>
            <a:avLst/>
            <a:gdLst>
              <a:gd name="connsiteX0" fmla="*/ 0 w 2342752"/>
              <a:gd name="connsiteY0" fmla="*/ 21512 h 424450"/>
              <a:gd name="connsiteX1" fmla="*/ 959667 w 2342752"/>
              <a:gd name="connsiteY1" fmla="*/ 39619 h 424450"/>
              <a:gd name="connsiteX2" fmla="*/ 1367073 w 2342752"/>
              <a:gd name="connsiteY2" fmla="*/ 383651 h 424450"/>
              <a:gd name="connsiteX3" fmla="*/ 2199992 w 2342752"/>
              <a:gd name="connsiteY3" fmla="*/ 419865 h 424450"/>
              <a:gd name="connsiteX4" fmla="*/ 2335794 w 2342752"/>
              <a:gd name="connsiteY4" fmla="*/ 401758 h 42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2752" h="424450">
                <a:moveTo>
                  <a:pt x="0" y="21512"/>
                </a:moveTo>
                <a:cubicBezTo>
                  <a:pt x="365911" y="387"/>
                  <a:pt x="731822" y="-20737"/>
                  <a:pt x="959667" y="39619"/>
                </a:cubicBezTo>
                <a:cubicBezTo>
                  <a:pt x="1187512" y="99975"/>
                  <a:pt x="1160352" y="320277"/>
                  <a:pt x="1367073" y="383651"/>
                </a:cubicBezTo>
                <a:cubicBezTo>
                  <a:pt x="1573794" y="447025"/>
                  <a:pt x="2038539" y="416847"/>
                  <a:pt x="2199992" y="419865"/>
                </a:cubicBezTo>
                <a:cubicBezTo>
                  <a:pt x="2361445" y="422883"/>
                  <a:pt x="2348619" y="412320"/>
                  <a:pt x="2335794" y="4017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222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400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Глаголы 1 группы. Спряжение</a:t>
            </a:r>
            <a:endParaRPr lang="ru-RU" sz="4000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02" y="2084832"/>
            <a:ext cx="10760523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200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 smtClean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fr-FR" sz="3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ru-RU" sz="3200" b="1" dirty="0">
              <a:solidFill>
                <a:srgbClr val="C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87747"/>
              </p:ext>
            </p:extLst>
          </p:nvPr>
        </p:nvGraphicFramePr>
        <p:xfrm>
          <a:off x="1109709" y="1908699"/>
          <a:ext cx="8922057" cy="4205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010"/>
                <a:gridCol w="4866047"/>
              </a:tblGrid>
              <a:tr h="105141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3600" smtClean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QUITTER</a:t>
                      </a:r>
                      <a:endParaRPr lang="fr-FR" sz="3600" smtClean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1412">
                <a:tc>
                  <a:txBody>
                    <a:bodyPr/>
                    <a:lstStyle/>
                    <a:p>
                      <a:pPr algn="l"/>
                      <a:r>
                        <a:rPr lang="fr-FR" sz="2800" b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</a:t>
                      </a:r>
                      <a:r>
                        <a:rPr lang="ru-RU" sz="28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8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quitt</a:t>
                      </a:r>
                      <a:r>
                        <a:rPr lang="fr-FR" sz="28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Nous </a:t>
                      </a:r>
                      <a:r>
                        <a:rPr lang="fr-FR" sz="28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quitt</a:t>
                      </a:r>
                      <a:r>
                        <a:rPr lang="fr-FR" sz="28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ons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8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51412">
                <a:tc>
                  <a:txBody>
                    <a:bodyPr/>
                    <a:lstStyle/>
                    <a:p>
                      <a:pPr algn="l"/>
                      <a:r>
                        <a:rPr lang="fr-FR" sz="2800" b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Tu </a:t>
                      </a:r>
                      <a:r>
                        <a:rPr lang="fr-FR" sz="2800" b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quitt</a:t>
                      </a:r>
                      <a:r>
                        <a:rPr lang="fr-FR" sz="2800" b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es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Vous </a:t>
                      </a:r>
                      <a:r>
                        <a:rPr lang="fr-FR" sz="28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quitt</a:t>
                      </a:r>
                      <a:r>
                        <a:rPr lang="fr-FR" sz="28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ez</a:t>
                      </a:r>
                      <a:endParaRPr lang="ru-RU" sz="28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l"/>
                      <a:endParaRPr lang="ru-RU" sz="2800" b="1" dirty="0">
                        <a:solidFill>
                          <a:srgbClr val="0070C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51412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 /</a:t>
                      </a:r>
                      <a:r>
                        <a:rPr lang="fr-FR" sz="2800" b="1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</a:t>
                      </a:r>
                      <a:r>
                        <a:rPr lang="fr-FR" sz="28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fr-FR" sz="28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quitt</a:t>
                      </a:r>
                      <a:r>
                        <a:rPr lang="fr-FR" sz="28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</a:t>
                      </a:r>
                      <a:endParaRPr lang="fr-FR" sz="2800" b="1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baseline="0" dirty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Ils /</a:t>
                      </a:r>
                      <a:r>
                        <a:rPr lang="fr-FR" sz="28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Elles </a:t>
                      </a:r>
                      <a:r>
                        <a:rPr lang="fr-FR" sz="2800" b="0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quitt</a:t>
                      </a:r>
                      <a:r>
                        <a:rPr lang="fr-FR" sz="2800" b="1" baseline="0" smtClean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</a:t>
                      </a:r>
                      <a:endParaRPr lang="ru-RU" sz="2800" b="1" baseline="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solidFill>
                          <a:srgbClr val="00206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990253" y="2192694"/>
            <a:ext cx="597159" cy="4572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069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</TotalTime>
  <Words>235</Words>
  <Application>Microsoft Office PowerPoint</Application>
  <PresentationFormat>Широкоэкранный</PresentationFormat>
  <Paragraphs>60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Courier New</vt:lpstr>
      <vt:lpstr>Segoe UI</vt:lpstr>
      <vt:lpstr>Tw Cen MT</vt:lpstr>
      <vt:lpstr>Tw Cen MT Condensed</vt:lpstr>
      <vt:lpstr>Wingdings 3</vt:lpstr>
      <vt:lpstr>Интеграл</vt:lpstr>
      <vt:lpstr>Leçon 1</vt:lpstr>
      <vt:lpstr>Новые звуки</vt:lpstr>
      <vt:lpstr>Слогоделение</vt:lpstr>
      <vt:lpstr>Долгота гласных</vt:lpstr>
      <vt:lpstr>Вопросительное предложение</vt:lpstr>
      <vt:lpstr>Восклицательное предложение</vt:lpstr>
      <vt:lpstr> Глаголы 1 группы. Спряжение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Leçons 1-2</dc:title>
  <dc:creator>guest</dc:creator>
  <cp:lastModifiedBy>guest</cp:lastModifiedBy>
  <cp:revision>15</cp:revision>
  <dcterms:created xsi:type="dcterms:W3CDTF">2020-09-06T18:19:35Z</dcterms:created>
  <dcterms:modified xsi:type="dcterms:W3CDTF">2022-09-06T18:22:07Z</dcterms:modified>
</cp:coreProperties>
</file>