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24" autoAdjust="0"/>
  </p:normalViewPr>
  <p:slideViewPr>
    <p:cSldViewPr snapToGrid="0">
      <p:cViewPr varScale="1">
        <p:scale>
          <a:sx n="103" d="100"/>
          <a:sy n="103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5211A-EAA3-4302-BFB8-46D7ADEB737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5713D-4B00-4E5A-BDFE-A45CCC0A9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6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5713D-4B00-4E5A-BDFE-A45CCC0A97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5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5713D-4B00-4E5A-BDFE-A45CCC0A97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0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5713D-4B00-4E5A-BDFE-A45CCC0A97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9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5713D-4B00-4E5A-BDFE-A45CCC0A97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A3C6E09-9D90-4A2B-B99A-416465BEA552}" type="datetime1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A659E87-CA1F-4BBE-A230-59F0B1E07E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2908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E803-A102-44DD-A2A6-CBE8AB58BC45}" type="datetime1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9E87-CA1F-4BBE-A230-59F0B1E07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7A63-EDC6-4F12-9C6E-41318AB8DDB3}" type="datetime1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9E87-CA1F-4BBE-A230-59F0B1E07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9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637B-C925-4837-A6B7-4895FB6306B3}" type="datetime1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9E87-CA1F-4BBE-A230-59F0B1E07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3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8DBD-218E-493C-81DC-4200640B3F9B}" type="datetime1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9E87-CA1F-4BBE-A230-59F0B1E07E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899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64DA-02E7-413E-9D00-0E6FDD395043}" type="datetime1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9E87-CA1F-4BBE-A230-59F0B1E07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5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8A96-A43F-46B9-8195-524B87D4A68C}" type="datetime1">
              <a:rPr lang="ru-RU" smtClean="0"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9E87-CA1F-4BBE-A230-59F0B1E07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2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767A-382E-4D16-9951-0FA63B66E7BC}" type="datetime1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9E87-CA1F-4BBE-A230-59F0B1E07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2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0BD-8175-4D13-9257-255EA000826C}" type="datetime1">
              <a:rPr lang="ru-RU" smtClean="0"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9E87-CA1F-4BBE-A230-59F0B1E07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0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2DC-94C5-408F-B7D4-BAD138F3B425}" type="datetime1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9E87-CA1F-4BBE-A230-59F0B1E07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4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0D37-2F26-4E5A-BD24-3386D31B0DA2}" type="datetime1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9E87-CA1F-4BBE-A230-59F0B1E07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97F6304-72A9-4407-83FE-8434BAF89287}" type="datetime1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659E87-CA1F-4BBE-A230-59F0B1E07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2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76893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Passé composé vs Imparfait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119402"/>
              </p:ext>
            </p:extLst>
          </p:nvPr>
        </p:nvGraphicFramePr>
        <p:xfrm>
          <a:off x="860079" y="1091680"/>
          <a:ext cx="8832561" cy="5673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2561"/>
              </a:tblGrid>
              <a:tr h="5673013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1125"/>
                        </a:spcAft>
                        <a:buFont typeface="+mj-lt"/>
                        <a:buNone/>
                      </a:pPr>
                      <a:r>
                        <a:rPr lang="fr-FR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Il </a:t>
                      </a:r>
                      <a:r>
                        <a:rPr lang="fr-FR" sz="24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s'est levé</a:t>
                      </a:r>
                      <a: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Il </a:t>
                      </a:r>
                      <a:r>
                        <a:rPr lang="fr-FR" sz="24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 mis</a:t>
                      </a:r>
                      <a:br>
                        <a:rPr lang="fr-FR" sz="24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Son chapeau sur sa tête</a:t>
                      </a:r>
                      <a:b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Il </a:t>
                      </a:r>
                      <a:r>
                        <a:rPr lang="fr-FR" sz="24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 mis </a:t>
                      </a:r>
                      <a: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son manteau de pluie</a:t>
                      </a:r>
                      <a:b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Parce qu'</a:t>
                      </a:r>
                      <a:r>
                        <a:rPr lang="fr-FR" sz="2400" b="1" dirty="0">
                          <a:solidFill>
                            <a:schemeClr val="accent6"/>
                          </a:solidFill>
                          <a:effectLst/>
                        </a:rPr>
                        <a:t>il pleuvait</a:t>
                      </a:r>
                      <a: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Et il </a:t>
                      </a:r>
                      <a:r>
                        <a:rPr lang="fr-FR" sz="24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est parti</a:t>
                      </a:r>
                      <a: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fr-F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Sous la </a:t>
                      </a:r>
                      <a:r>
                        <a:rPr lang="fr-FR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pluie (J. Prévert)</a:t>
                      </a:r>
                      <a:endParaRPr lang="fr-FR" sz="2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125"/>
                        </a:spcAft>
                        <a:buFont typeface="+mj-lt"/>
                        <a:buNone/>
                      </a:pPr>
                      <a:r>
                        <a:rPr lang="fr-FR" sz="2400" b="1" dirty="0" smtClean="0">
                          <a:solidFill>
                            <a:schemeClr val="accent6"/>
                          </a:solidFill>
                          <a:effectLst/>
                        </a:rPr>
                        <a:t>Passé</a:t>
                      </a:r>
                      <a:r>
                        <a:rPr lang="fr-FR" sz="24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composé </a:t>
                      </a:r>
                      <a:r>
                        <a:rPr lang="fr-FR" sz="2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– 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законченные действия</a:t>
                      </a:r>
                      <a:endParaRPr lang="ru-RU" sz="2400" b="1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125"/>
                        </a:spcAft>
                        <a:buFont typeface="+mj-lt"/>
                        <a:buNone/>
                      </a:pPr>
                      <a:r>
                        <a:rPr lang="fr-FR" sz="24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Imparfait</a:t>
                      </a:r>
                      <a:r>
                        <a:rPr lang="fr-FR" sz="2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фон, описание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125"/>
                        </a:spcAft>
                        <a:buFont typeface="+mj-lt"/>
                        <a:buNone/>
                      </a:pPr>
                      <a:endParaRPr lang="ru-RU" sz="1800" b="1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21" y="1208461"/>
            <a:ext cx="3429699" cy="2606571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710253" y="5883147"/>
            <a:ext cx="4264090" cy="93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60319" y="5530548"/>
            <a:ext cx="0" cy="35259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559744" y="5539879"/>
            <a:ext cx="0" cy="35259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08895" y="5539879"/>
            <a:ext cx="0" cy="35259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A659E87-CA1F-4BBE-A230-59F0B1E07E30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97061" y="5706847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/>
                </a:solidFill>
              </a:rPr>
              <a:t>Imparfait</a:t>
            </a:r>
            <a:r>
              <a:rPr lang="fr-FR" sz="1600" dirty="0" smtClean="0">
                <a:solidFill>
                  <a:schemeClr val="accent6"/>
                </a:solidFill>
              </a:rPr>
              <a:t> - </a:t>
            </a:r>
            <a:r>
              <a:rPr lang="ru-RU" sz="1600" dirty="0" smtClean="0">
                <a:solidFill>
                  <a:schemeClr val="accent6"/>
                </a:solidFill>
              </a:rPr>
              <a:t>незаконченное, </a:t>
            </a:r>
          </a:p>
          <a:p>
            <a:r>
              <a:rPr lang="ru-RU" sz="1600" dirty="0" smtClean="0">
                <a:solidFill>
                  <a:schemeClr val="accent6"/>
                </a:solidFill>
              </a:rPr>
              <a:t>продолжающееся фоном действие</a:t>
            </a:r>
            <a:endParaRPr lang="ru-RU" sz="16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0253" y="6066469"/>
            <a:ext cx="3615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/>
                </a:solidFill>
              </a:rPr>
              <a:t>Passé composé</a:t>
            </a:r>
            <a:r>
              <a:rPr lang="fr-FR" sz="1600" dirty="0" smtClean="0">
                <a:solidFill>
                  <a:schemeClr val="accent6"/>
                </a:solidFill>
              </a:rPr>
              <a:t> - </a:t>
            </a:r>
            <a:r>
              <a:rPr lang="ru-RU" sz="1600" dirty="0" smtClean="0">
                <a:solidFill>
                  <a:schemeClr val="accent6"/>
                </a:solidFill>
              </a:rPr>
              <a:t>серия точечных, </a:t>
            </a:r>
            <a:endParaRPr lang="fr-FR" sz="1600" dirty="0" smtClean="0">
              <a:solidFill>
                <a:schemeClr val="accent6"/>
              </a:solidFill>
            </a:endParaRPr>
          </a:p>
          <a:p>
            <a:r>
              <a:rPr lang="ru-RU" sz="1600" dirty="0" smtClean="0">
                <a:solidFill>
                  <a:schemeClr val="accent6"/>
                </a:solidFill>
              </a:rPr>
              <a:t>завершённых действий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76893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Passé composé vs Imparfait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331722"/>
              </p:ext>
            </p:extLst>
          </p:nvPr>
        </p:nvGraphicFramePr>
        <p:xfrm>
          <a:off x="860079" y="1091680"/>
          <a:ext cx="8235795" cy="5673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35795"/>
              </a:tblGrid>
              <a:tr h="5673013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125"/>
                        </a:spcAft>
                        <a:buFont typeface="+mj-lt"/>
                        <a:buNone/>
                      </a:pPr>
                      <a:r>
                        <a:rPr lang="fr-FR" sz="2400" b="1" u="sng" dirty="0" smtClean="0">
                          <a:solidFill>
                            <a:schemeClr val="tx2"/>
                          </a:solidFill>
                          <a:effectLst/>
                        </a:rPr>
                        <a:t>Avant,</a:t>
                      </a:r>
                      <a:r>
                        <a:rPr lang="fr-FR" sz="2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 je ne </a:t>
                      </a:r>
                      <a:r>
                        <a:rPr lang="fr-FR" sz="24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faisais</a:t>
                      </a:r>
                      <a:r>
                        <a:rPr lang="fr-FR" sz="2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 pas de vélo.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125"/>
                        </a:spcAft>
                        <a:buFont typeface="+mj-lt"/>
                        <a:buNone/>
                      </a:pPr>
                      <a:r>
                        <a:rPr lang="fr-FR" sz="2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Et puis, </a:t>
                      </a:r>
                      <a:r>
                        <a:rPr lang="fr-FR" sz="2400" b="1" u="sng" baseline="0" dirty="0" smtClean="0">
                          <a:solidFill>
                            <a:schemeClr val="tx2"/>
                          </a:solidFill>
                          <a:effectLst/>
                        </a:rPr>
                        <a:t>un jour</a:t>
                      </a:r>
                      <a:r>
                        <a:rPr lang="fr-FR" sz="2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, je </a:t>
                      </a:r>
                      <a:r>
                        <a:rPr lang="fr-FR" sz="24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me suis mis </a:t>
                      </a:r>
                      <a:r>
                        <a:rPr lang="fr-FR" sz="2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à faire du vélo! </a:t>
                      </a:r>
                      <a:endParaRPr lang="ru-RU" sz="2400" b="1" baseline="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125"/>
                        </a:spcAft>
                        <a:buFont typeface="+mj-lt"/>
                        <a:buNone/>
                      </a:pPr>
                      <a:endParaRPr lang="fr-FR" sz="2400" b="1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24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Imparfait</a:t>
                      </a:r>
                      <a:r>
                        <a:rPr lang="fr-FR" sz="2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описание ситуации</a:t>
                      </a:r>
                      <a:endParaRPr lang="fr-FR" sz="2400" b="1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125"/>
                        </a:spcAft>
                        <a:buFont typeface="+mj-lt"/>
                        <a:buNone/>
                      </a:pPr>
                      <a:r>
                        <a:rPr lang="fr-FR" sz="2400" b="1" dirty="0" smtClean="0">
                          <a:solidFill>
                            <a:schemeClr val="accent6"/>
                          </a:solidFill>
                          <a:effectLst/>
                        </a:rPr>
                        <a:t>Passé</a:t>
                      </a:r>
                      <a:r>
                        <a:rPr lang="fr-FR" sz="24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composé </a:t>
                      </a:r>
                      <a:r>
                        <a:rPr lang="fr-FR" sz="2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–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изменение ситуации</a:t>
                      </a:r>
                      <a:endParaRPr lang="ru-RU" sz="1800" b="1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1178408" y="4922094"/>
            <a:ext cx="4264090" cy="93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821577" y="4152122"/>
            <a:ext cx="5599" cy="769972"/>
          </a:xfrm>
          <a:prstGeom prst="straightConnector1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A659E87-CA1F-4BBE-A230-59F0B1E07E30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10162" y="4736229"/>
            <a:ext cx="3337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/>
                </a:solidFill>
              </a:rPr>
              <a:t>Imparfait</a:t>
            </a:r>
            <a:r>
              <a:rPr lang="fr-FR" sz="1600" dirty="0" smtClean="0">
                <a:solidFill>
                  <a:schemeClr val="accent6"/>
                </a:solidFill>
              </a:rPr>
              <a:t> –</a:t>
            </a:r>
            <a:r>
              <a:rPr lang="ru-RU" sz="1600" dirty="0" smtClean="0">
                <a:solidFill>
                  <a:schemeClr val="accent6"/>
                </a:solidFill>
              </a:rPr>
              <a:t> описание ситуации</a:t>
            </a:r>
            <a:endParaRPr lang="ru-RU" sz="16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7029" y="5151727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/>
                </a:solidFill>
              </a:rPr>
              <a:t>Passé composé</a:t>
            </a:r>
            <a:r>
              <a:rPr lang="fr-FR" sz="1600" dirty="0" smtClean="0">
                <a:solidFill>
                  <a:schemeClr val="accent6"/>
                </a:solidFill>
              </a:rPr>
              <a:t> – </a:t>
            </a:r>
            <a:r>
              <a:rPr lang="ru-RU" sz="1600" dirty="0" smtClean="0">
                <a:solidFill>
                  <a:schemeClr val="accent6"/>
                </a:solidFill>
              </a:rPr>
              <a:t>новое событие</a:t>
            </a:r>
            <a:endParaRPr lang="fr-FR" sz="1600" dirty="0" smtClean="0">
              <a:solidFill>
                <a:schemeClr val="accent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7" y="2144486"/>
            <a:ext cx="3633879" cy="24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76893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Passé composé vs Imparfait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188643"/>
              </p:ext>
            </p:extLst>
          </p:nvPr>
        </p:nvGraphicFramePr>
        <p:xfrm>
          <a:off x="860079" y="1091680"/>
          <a:ext cx="8784435" cy="5673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4435"/>
              </a:tblGrid>
              <a:tr h="5673013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125"/>
                        </a:spcAft>
                        <a:buFont typeface="+mj-lt"/>
                        <a:buNone/>
                      </a:pPr>
                      <a:r>
                        <a:rPr lang="fr-FR" sz="2400" b="1" dirty="0" smtClean="0">
                          <a:solidFill>
                            <a:schemeClr val="tx2"/>
                          </a:solidFill>
                          <a:effectLst/>
                        </a:rPr>
                        <a:t>Hier,</a:t>
                      </a:r>
                      <a:r>
                        <a:rPr lang="fr-FR" sz="2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 il a plu </a:t>
                      </a:r>
                      <a:r>
                        <a:rPr lang="fr-FR" sz="2400" b="1" u="sng" baseline="0" dirty="0" smtClean="0">
                          <a:solidFill>
                            <a:schemeClr val="tx2"/>
                          </a:solidFill>
                          <a:effectLst/>
                        </a:rPr>
                        <a:t>toute la journée</a:t>
                      </a:r>
                      <a:r>
                        <a:rPr lang="fr-FR" sz="2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!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125"/>
                        </a:spcAft>
                        <a:buFont typeface="+mj-lt"/>
                        <a:buNone/>
                      </a:pPr>
                      <a:r>
                        <a:rPr lang="fr-FR" sz="2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J’ai travaillé </a:t>
                      </a:r>
                      <a:r>
                        <a:rPr lang="fr-FR" sz="2400" b="1" u="sng" baseline="0" dirty="0" smtClean="0">
                          <a:solidFill>
                            <a:schemeClr val="tx2"/>
                          </a:solidFill>
                          <a:effectLst/>
                        </a:rPr>
                        <a:t>pendan</a:t>
                      </a:r>
                      <a:r>
                        <a:rPr lang="fr-FR" sz="2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t 5 heures</a:t>
                      </a:r>
                      <a:r>
                        <a:rPr lang="fr-FR" sz="2400" b="1" u="none" baseline="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fr-FR" sz="2400" b="1" u="sng" baseline="0" dirty="0" smtClean="0">
                          <a:solidFill>
                            <a:schemeClr val="tx2"/>
                          </a:solidFill>
                          <a:effectLst/>
                        </a:rPr>
                        <a:t>jusqu’à</a:t>
                      </a:r>
                      <a:r>
                        <a:rPr lang="fr-FR" sz="2400" b="1" u="non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fr-FR" sz="2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1 h du matin.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125"/>
                        </a:spcAft>
                        <a:buFont typeface="+mj-lt"/>
                        <a:buNone/>
                      </a:pPr>
                      <a:r>
                        <a:rPr lang="fr-FR" sz="2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Dimanche, on s’est longtemps promenés sur les quais.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125"/>
                        </a:spcAft>
                        <a:buFont typeface="+mj-lt"/>
                        <a:buNone/>
                      </a:pPr>
                      <a:endParaRPr lang="fr-FR" sz="2400" b="1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20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Imparfait</a:t>
                      </a:r>
                      <a:r>
                        <a:rPr lang="fr-FR" sz="20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действие, </a:t>
                      </a:r>
                      <a:endParaRPr lang="fr-FR" sz="2000" b="1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не имеющее временных рамок</a:t>
                      </a:r>
                      <a:endParaRPr lang="fr-FR" sz="2000" b="1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accent6"/>
                          </a:solidFill>
                          <a:effectLst/>
                        </a:rPr>
                        <a:t>Passé</a:t>
                      </a:r>
                      <a:r>
                        <a:rPr lang="fr-FR" sz="20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composé </a:t>
                      </a:r>
                      <a:r>
                        <a:rPr lang="fr-FR" sz="20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–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действие, </a:t>
                      </a:r>
                      <a:endParaRPr lang="fr-FR" sz="2000" b="1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ограниченное во времени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1207284" y="5728323"/>
            <a:ext cx="4264090" cy="93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A659E87-CA1F-4BBE-A230-59F0B1E07E30}" type="slidenum">
              <a:rPr lang="ru-RU" smtClean="0"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97280" y="6214475"/>
            <a:ext cx="6617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/>
                </a:solidFill>
              </a:rPr>
              <a:t>Passé composé</a:t>
            </a:r>
            <a:r>
              <a:rPr lang="fr-FR" sz="1600" dirty="0" smtClean="0">
                <a:solidFill>
                  <a:schemeClr val="accent6"/>
                </a:solidFill>
              </a:rPr>
              <a:t> – </a:t>
            </a:r>
            <a:r>
              <a:rPr lang="ru-RU" sz="1600" dirty="0" smtClean="0">
                <a:solidFill>
                  <a:schemeClr val="accent6"/>
                </a:solidFill>
              </a:rPr>
              <a:t>действие, ограниченное временными рамками</a:t>
            </a:r>
            <a:endParaRPr lang="fr-FR" sz="1600" dirty="0" smtClean="0">
              <a:solidFill>
                <a:schemeClr val="accent6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00963" y="5444452"/>
            <a:ext cx="0" cy="2827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92891" y="5444452"/>
            <a:ext cx="0" cy="2827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Левая фигурная скобка 10"/>
          <p:cNvSpPr/>
          <p:nvPr/>
        </p:nvSpPr>
        <p:spPr>
          <a:xfrm rot="16200000">
            <a:off x="2928736" y="5434267"/>
            <a:ext cx="336382" cy="1191928"/>
          </a:xfrm>
          <a:prstGeom prst="leftBrac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0000"/>
                    </a14:imgEffect>
                    <a14:imgEffect>
                      <a14:brightnessContrast bright="8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92" b="8843"/>
          <a:stretch/>
        </p:blipFill>
        <p:spPr>
          <a:xfrm>
            <a:off x="6361456" y="2860611"/>
            <a:ext cx="3936677" cy="3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76893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Imparfait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vs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Passé composé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477967"/>
              </p:ext>
            </p:extLst>
          </p:nvPr>
        </p:nvGraphicFramePr>
        <p:xfrm>
          <a:off x="860078" y="1091680"/>
          <a:ext cx="10083845" cy="5011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587"/>
                <a:gridCol w="4899258"/>
              </a:tblGrid>
              <a:tr h="190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4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Описание </a:t>
                      </a:r>
                      <a:r>
                        <a:rPr lang="ru-RU" sz="2400" b="0" dirty="0" smtClean="0">
                          <a:solidFill>
                            <a:schemeClr val="accent4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состояния</a:t>
                      </a:r>
                      <a:endParaRPr lang="fr-FR" sz="2400" b="0" dirty="0" smtClean="0">
                        <a:solidFill>
                          <a:schemeClr val="accent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chemeClr val="accent4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ru-RU" sz="2400" b="0" dirty="0" smtClean="0">
                          <a:solidFill>
                            <a:schemeClr val="accent4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было)</a:t>
                      </a:r>
                      <a:endParaRPr lang="en-US" sz="2400" b="0" dirty="0" smtClean="0">
                        <a:solidFill>
                          <a:schemeClr val="accent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accent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4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Изменение </a:t>
                      </a:r>
                      <a:r>
                        <a:rPr lang="ru-RU" sz="2400" b="0" dirty="0" smtClean="0">
                          <a:solidFill>
                            <a:schemeClr val="accent4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состояния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accent4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(стало)</a:t>
                      </a:r>
                      <a:endParaRPr lang="ru-RU" sz="2400" b="0" dirty="0">
                        <a:solidFill>
                          <a:schemeClr val="accent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13659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400" b="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j</a:t>
                      </a: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fr-FR" sz="2400" b="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avais froid</a:t>
                      </a: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мне было холодно</a:t>
                      </a:r>
                      <a:r>
                        <a:rPr lang="ru-RU" sz="2400" b="0" dirty="0" smtClean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2400" b="0" dirty="0" smtClean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fr-FR" sz="2400" b="0" dirty="0" smtClean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400" b="0" dirty="0" smtClean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elle </a:t>
                      </a:r>
                      <a:r>
                        <a:rPr lang="fr-FR" sz="2400" b="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avait un enfant </a:t>
                      </a:r>
                      <a:endParaRPr lang="fr-FR" sz="2400" b="0" dirty="0" smtClean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400" b="0" dirty="0" smtClean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    (</a:t>
                      </a: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 неё был ребёнок</a:t>
                      </a:r>
                      <a:r>
                        <a:rPr lang="fr-FR" sz="2400" b="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fr-FR" sz="2400" b="0" dirty="0" smtClean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400" b="0" dirty="0" smtClean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je </a:t>
                      </a:r>
                      <a:r>
                        <a:rPr lang="fr-FR" sz="2400" b="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devais</a:t>
                      </a: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(я </a:t>
                      </a:r>
                      <a:r>
                        <a:rPr lang="ru-RU" sz="2400" b="0" dirty="0" smtClean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должен </a:t>
                      </a: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был)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fr-FR" sz="2400" b="0" dirty="0" smtClean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400" b="0" dirty="0" smtClean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je </a:t>
                      </a:r>
                      <a:r>
                        <a:rPr lang="fr-FR" sz="2400" b="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voulais (</a:t>
                      </a:r>
                      <a:r>
                        <a:rPr lang="ru-RU" sz="2400" b="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я хотел</a:t>
                      </a:r>
                      <a:r>
                        <a:rPr lang="fr-FR" sz="2400" b="0" dirty="0" smtClean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400" dirty="0" smtClean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j’ai </a:t>
                      </a:r>
                      <a:r>
                        <a:rPr lang="fr-FR" sz="24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eu froid (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я замёрз</a:t>
                      </a:r>
                      <a:r>
                        <a:rPr lang="fr-FR" sz="24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fr-FR" sz="2400" dirty="0" smtClean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400" dirty="0" smtClean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elle </a:t>
                      </a:r>
                      <a:r>
                        <a:rPr lang="fr-FR" sz="24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 eu un enfant </a:t>
                      </a:r>
                      <a:endParaRPr lang="fr-FR" sz="2400" dirty="0" smtClean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400" smtClean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   (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 неё родился ребёнок</a:t>
                      </a:r>
                      <a:r>
                        <a:rPr lang="fr-FR" sz="24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fr-FR" sz="2400" dirty="0" smtClean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400" dirty="0" smtClean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j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fr-FR" sz="24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ai d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û (мне пришлось) 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fr-FR" sz="2400" dirty="0" smtClean="0">
                        <a:solidFill>
                          <a:schemeClr val="tx2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400" dirty="0" smtClean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j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’</a:t>
                      </a:r>
                      <a:r>
                        <a:rPr lang="fr-FR" sz="24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ai voulu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(я захотел)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A659E87-CA1F-4BBE-A230-59F0B1E07E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203</TotalTime>
  <Words>202</Words>
  <Application>Microsoft Office PowerPoint</Application>
  <PresentationFormat>Широкоэкранный</PresentationFormat>
  <Paragraphs>55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Century Schoolbook</vt:lpstr>
      <vt:lpstr>Segoe UI</vt:lpstr>
      <vt:lpstr>Times New Roman</vt:lpstr>
      <vt:lpstr>Wingdings</vt:lpstr>
      <vt:lpstr>Wingdings 2</vt:lpstr>
      <vt:lpstr>View</vt:lpstr>
      <vt:lpstr>  Passé composé vs Imparfait  </vt:lpstr>
      <vt:lpstr>  Passé composé vs Imparfait  </vt:lpstr>
      <vt:lpstr>  Passé composé vs Imparfait  </vt:lpstr>
      <vt:lpstr>  Imparfait vs Passé composé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 faire le portrait d’un oiseau </dc:title>
  <dc:creator>guest</dc:creator>
  <cp:lastModifiedBy>guest</cp:lastModifiedBy>
  <cp:revision>16</cp:revision>
  <dcterms:created xsi:type="dcterms:W3CDTF">2020-10-30T13:43:42Z</dcterms:created>
  <dcterms:modified xsi:type="dcterms:W3CDTF">2021-11-30T15:31:17Z</dcterms:modified>
</cp:coreProperties>
</file>