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notesMasterIdLst>
    <p:notesMasterId r:id="rId8"/>
  </p:notesMasterIdLst>
  <p:sldIdLst>
    <p:sldId id="257" r:id="rId2"/>
    <p:sldId id="258" r:id="rId3"/>
    <p:sldId id="262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24" autoAdjust="0"/>
  </p:normalViewPr>
  <p:slideViewPr>
    <p:cSldViewPr snapToGrid="0">
      <p:cViewPr varScale="1">
        <p:scale>
          <a:sx n="103" d="100"/>
          <a:sy n="103" d="100"/>
        </p:scale>
        <p:origin x="870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5211A-EAA3-4302-BFB8-46D7ADEB7374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F5713D-4B00-4E5A-BDFE-A45CCC0A9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560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5713D-4B00-4E5A-BDFE-A45CCC0A972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250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5713D-4B00-4E5A-BDFE-A45CCC0A972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435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7A3C6E09-9D90-4A2B-B99A-416465BEA552}" type="datetime1">
              <a:rPr lang="ru-RU" smtClean="0"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5A659E87-CA1F-4BBE-A230-59F0B1E07E3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029083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E803-A102-44DD-A2A6-CBE8AB58BC45}" type="datetime1">
              <a:rPr lang="ru-RU" smtClean="0"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9E87-CA1F-4BBE-A230-59F0B1E07E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829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7A63-EDC6-4F12-9C6E-41318AB8DDB3}" type="datetime1">
              <a:rPr lang="ru-RU" smtClean="0"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9E87-CA1F-4BBE-A230-59F0B1E07E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994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637B-C925-4837-A6B7-4895FB6306B3}" type="datetime1">
              <a:rPr lang="ru-RU" smtClean="0"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9E87-CA1F-4BBE-A230-59F0B1E07E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23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8DBD-218E-493C-81DC-4200640B3F9B}" type="datetime1">
              <a:rPr lang="ru-RU" smtClean="0"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9E87-CA1F-4BBE-A230-59F0B1E07E3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9899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764DA-02E7-413E-9D00-0E6FDD395043}" type="datetime1">
              <a:rPr lang="ru-RU" smtClean="0"/>
              <a:t>12.04.2022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9E87-CA1F-4BBE-A230-59F0B1E07E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854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38A96-A43F-46B9-8195-524B87D4A68C}" type="datetime1">
              <a:rPr lang="ru-RU" smtClean="0"/>
              <a:t>12.04.2022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9E87-CA1F-4BBE-A230-59F0B1E07E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422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767A-382E-4D16-9951-0FA63B66E7BC}" type="datetime1">
              <a:rPr lang="ru-RU" smtClean="0"/>
              <a:t>12.04.2022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9E87-CA1F-4BBE-A230-59F0B1E07E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28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10BD-8175-4D13-9257-255EA000826C}" type="datetime1">
              <a:rPr lang="ru-RU" smtClean="0"/>
              <a:t>12.04.2022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9E87-CA1F-4BBE-A230-59F0B1E07E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903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52DC-94C5-408F-B7D4-BAD138F3B425}" type="datetime1">
              <a:rPr lang="ru-RU" smtClean="0"/>
              <a:t>12.04.2022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9E87-CA1F-4BBE-A230-59F0B1E07E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447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0D37-2F26-4E5A-BD24-3386D31B0DA2}" type="datetime1">
              <a:rPr lang="ru-RU" smtClean="0"/>
              <a:t>12.04.2022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9E87-CA1F-4BBE-A230-59F0B1E07E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2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B97F6304-72A9-4407-83FE-8434BAF89287}" type="datetime1">
              <a:rPr lang="ru-RU" smtClean="0"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5A659E87-CA1F-4BBE-A230-59F0B1E07E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827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4334" y="457200"/>
            <a:ext cx="9286033" cy="1343608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fr-FR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sz="3600" dirty="0" smtClean="0">
                <a:solidFill>
                  <a:schemeClr val="accent5">
                    <a:lumMod val="75000"/>
                  </a:schemeClr>
                </a:solidFill>
              </a:rPr>
              <a:t>Comparaison - Adverbes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36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fr-FR" sz="3600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ru-RU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6504139"/>
              </p:ext>
            </p:extLst>
          </p:nvPr>
        </p:nvGraphicFramePr>
        <p:xfrm>
          <a:off x="429208" y="951724"/>
          <a:ext cx="10726472" cy="5814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26472"/>
              </a:tblGrid>
              <a:tr h="5814202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1125"/>
                        </a:spcAft>
                        <a:buFont typeface="+mj-lt"/>
                        <a:buNone/>
                      </a:pPr>
                      <a:endParaRPr lang="fr-FR" sz="2400" b="0" baseline="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1125"/>
                        </a:spcAft>
                        <a:buFont typeface="+mj-lt"/>
                        <a:buNone/>
                      </a:pPr>
                      <a:endParaRPr lang="fr-FR" sz="2400" b="0" baseline="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1125"/>
                        </a:spcAft>
                        <a:buFont typeface="+mj-lt"/>
                        <a:buNone/>
                      </a:pPr>
                      <a:endParaRPr lang="fr-FR" sz="2400" b="0" baseline="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1125"/>
                        </a:spcAft>
                        <a:buFont typeface="+mj-lt"/>
                        <a:buNone/>
                      </a:pPr>
                      <a:endParaRPr lang="fr-FR" sz="2400" b="0" baseline="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1125"/>
                        </a:spcAft>
                        <a:buFont typeface="+mj-lt"/>
                        <a:buNone/>
                      </a:pPr>
                      <a:endParaRPr lang="fr-FR" sz="2400" b="0" baseline="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1125"/>
                        </a:spcAft>
                        <a:buFont typeface="+mj-lt"/>
                        <a:buNone/>
                      </a:pPr>
                      <a:endParaRPr lang="fr-FR" sz="2400" b="0" baseline="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1125"/>
                        </a:spcAft>
                        <a:buFont typeface="+mj-lt"/>
                        <a:buNone/>
                      </a:pPr>
                      <a:endParaRPr lang="fr-FR" sz="2400" b="0" baseline="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1125"/>
                        </a:spcAft>
                        <a:buFont typeface="+mj-lt"/>
                        <a:buNone/>
                      </a:pPr>
                      <a:endParaRPr lang="fr-FR" sz="1600" b="0" baseline="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1125"/>
                        </a:spcAft>
                        <a:buFont typeface="+mj-lt"/>
                        <a:buNone/>
                      </a:pPr>
                      <a:r>
                        <a:rPr lang="fr-FR" sz="1600" b="0" baseline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    </a:t>
                      </a:r>
                      <a:r>
                        <a:rPr lang="fr-FR" sz="1600" b="0" baseline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ru-RU" sz="1600" b="0" baseline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С </a:t>
                      </a:r>
                      <a:r>
                        <a:rPr lang="ru-RU" sz="1600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сущ. предлог </a:t>
                      </a:r>
                      <a:r>
                        <a:rPr lang="fr-FR" sz="1600" b="1" baseline="0" dirty="0" smtClean="0">
                          <a:solidFill>
                            <a:schemeClr val="accent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</a:t>
                      </a:r>
                      <a:r>
                        <a:rPr lang="fr-FR" sz="1600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!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1125"/>
                        </a:spcAft>
                        <a:buFont typeface="+mj-lt"/>
                        <a:buNone/>
                      </a:pPr>
                      <a:r>
                        <a:rPr lang="fr-FR" sz="1600" b="0" baseline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    </a:t>
                      </a:r>
                      <a:r>
                        <a:rPr lang="fr-FR" sz="1600" b="0" baseline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Nous </a:t>
                      </a:r>
                      <a:r>
                        <a:rPr lang="fr-FR" sz="1600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avons beaucoup </a:t>
                      </a:r>
                      <a:r>
                        <a:rPr lang="fr-FR" sz="1600" b="0" u="sng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</a:t>
                      </a:r>
                      <a:r>
                        <a:rPr lang="fr-FR" sz="1600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travail. → Nous avons </a:t>
                      </a:r>
                      <a:r>
                        <a:rPr lang="fr-FR" sz="1600" b="1" baseline="0" dirty="0" smtClean="0">
                          <a:solidFill>
                            <a:schemeClr val="accent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(+)</a:t>
                      </a:r>
                      <a:r>
                        <a:rPr lang="fr-FR" sz="1600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sz="1600" b="1" baseline="0" dirty="0" smtClean="0">
                          <a:solidFill>
                            <a:schemeClr val="accent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plus </a:t>
                      </a:r>
                      <a:r>
                        <a:rPr lang="fr-FR" sz="1600" b="1" u="sng" baseline="0" dirty="0" smtClean="0">
                          <a:solidFill>
                            <a:schemeClr val="accent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</a:t>
                      </a:r>
                      <a:r>
                        <a:rPr lang="fr-FR" sz="1600" b="1" baseline="0" dirty="0" smtClean="0">
                          <a:solidFill>
                            <a:schemeClr val="accent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sz="1600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travail qu’avant.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1125"/>
                        </a:spcAft>
                        <a:buFont typeface="+mj-lt"/>
                        <a:buNone/>
                      </a:pPr>
                      <a:r>
                        <a:rPr lang="fr-FR" sz="1600" b="1" baseline="0" smtClean="0">
                          <a:solidFill>
                            <a:schemeClr val="accent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                                                                                 </a:t>
                      </a:r>
                      <a:r>
                        <a:rPr lang="fr-FR" sz="1600" b="1" baseline="0" smtClean="0">
                          <a:solidFill>
                            <a:schemeClr val="accent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(=) </a:t>
                      </a:r>
                      <a:r>
                        <a:rPr lang="fr-FR" sz="1600" b="1" baseline="0" dirty="0" smtClean="0">
                          <a:solidFill>
                            <a:schemeClr val="accent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autant </a:t>
                      </a:r>
                      <a:r>
                        <a:rPr lang="fr-FR" sz="1600" b="1" u="sng" baseline="0" dirty="0" smtClean="0">
                          <a:solidFill>
                            <a:schemeClr val="accent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1125"/>
                        </a:spcAft>
                        <a:buFont typeface="+mj-lt"/>
                        <a:buNone/>
                      </a:pPr>
                      <a:r>
                        <a:rPr lang="fr-FR" sz="1600" b="0" baseline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                                                                                  </a:t>
                      </a:r>
                      <a:r>
                        <a:rPr lang="fr-FR" sz="1600" b="0" baseline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sz="1600" b="1" baseline="0" smtClean="0">
                          <a:solidFill>
                            <a:schemeClr val="accent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(-)</a:t>
                      </a:r>
                      <a:r>
                        <a:rPr lang="fr-FR" sz="1600" b="0" baseline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sz="1600" b="1" baseline="0" dirty="0" smtClean="0">
                          <a:solidFill>
                            <a:schemeClr val="accent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moins </a:t>
                      </a:r>
                      <a:r>
                        <a:rPr lang="fr-FR" sz="1600" b="1" u="sng" baseline="0" dirty="0" smtClean="0">
                          <a:solidFill>
                            <a:schemeClr val="accent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5A659E87-CA1F-4BBE-A230-59F0B1E07E30}" type="slidenum">
              <a:rPr lang="ru-RU" smtClean="0"/>
              <a:t>1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904508"/>
              </p:ext>
            </p:extLst>
          </p:nvPr>
        </p:nvGraphicFramePr>
        <p:xfrm>
          <a:off x="884335" y="951723"/>
          <a:ext cx="9491306" cy="426409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00245"/>
                <a:gridCol w="4394718"/>
                <a:gridCol w="3396343"/>
              </a:tblGrid>
              <a:tr h="473787">
                <a:tc>
                  <a:txBody>
                    <a:bodyPr/>
                    <a:lstStyle/>
                    <a:p>
                      <a:r>
                        <a:rPr lang="ru-RU" dirty="0" smtClean="0"/>
                        <a:t>Наречие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Сравнительная степень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Превосходная степень</a:t>
                      </a:r>
                      <a:endParaRPr lang="ru-RU" dirty="0"/>
                    </a:p>
                  </a:txBody>
                  <a:tcPr/>
                </a:tc>
              </a:tr>
              <a:tr h="180039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lentement</a:t>
                      </a:r>
                      <a:endParaRPr lang="ru-RU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/>
                          </a:solidFill>
                        </a:rPr>
                        <a:t>(+)</a:t>
                      </a:r>
                      <a:r>
                        <a:rPr lang="ru-RU" b="1" baseline="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fr-FR" b="1" dirty="0" smtClean="0">
                          <a:solidFill>
                            <a:schemeClr val="accent4"/>
                          </a:solidFill>
                        </a:rPr>
                        <a:t>plus</a:t>
                      </a:r>
                      <a:r>
                        <a:rPr lang="fr-F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lentement </a:t>
                      </a:r>
                    </a:p>
                    <a:p>
                      <a:r>
                        <a:rPr lang="fr-FR" b="1" dirty="0" smtClean="0">
                          <a:solidFill>
                            <a:schemeClr val="accent4"/>
                          </a:solidFill>
                        </a:rPr>
                        <a:t>(=</a:t>
                      </a:r>
                      <a:r>
                        <a:rPr lang="fr-FR" b="1" baseline="0" dirty="0" smtClean="0">
                          <a:solidFill>
                            <a:schemeClr val="accent4"/>
                          </a:solidFill>
                        </a:rPr>
                        <a:t>) </a:t>
                      </a:r>
                      <a:r>
                        <a:rPr lang="fr-FR" b="1" dirty="0" smtClean="0">
                          <a:solidFill>
                            <a:schemeClr val="accent4"/>
                          </a:solidFill>
                        </a:rPr>
                        <a:t>aussi</a:t>
                      </a:r>
                      <a:r>
                        <a:rPr lang="fr-FR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lentement        </a:t>
                      </a:r>
                      <a:r>
                        <a:rPr lang="fr-FR" u="sng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que</a:t>
                      </a:r>
                    </a:p>
                    <a:p>
                      <a:r>
                        <a:rPr lang="fr-FR" b="1" baseline="0" dirty="0" smtClean="0">
                          <a:solidFill>
                            <a:schemeClr val="accent4"/>
                          </a:solidFill>
                        </a:rPr>
                        <a:t>(-)  moins</a:t>
                      </a:r>
                      <a:r>
                        <a:rPr lang="fr-FR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lentement </a:t>
                      </a:r>
                    </a:p>
                    <a:p>
                      <a:endParaRPr lang="fr-FR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fr-FR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Paul écrit plus lentement que Pierre.</a:t>
                      </a:r>
                      <a:endParaRPr lang="ru-RU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accent4"/>
                          </a:solidFill>
                        </a:rPr>
                        <a:t>le plus </a:t>
                      </a:r>
                      <a:r>
                        <a:rPr lang="fr-F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lentement </a:t>
                      </a:r>
                    </a:p>
                    <a:p>
                      <a:endParaRPr lang="fr-FR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fr-FR" b="1" baseline="0" dirty="0" smtClean="0">
                          <a:solidFill>
                            <a:schemeClr val="accent4"/>
                          </a:solidFill>
                        </a:rPr>
                        <a:t>le moins </a:t>
                      </a:r>
                      <a:r>
                        <a:rPr lang="fr-FR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lentement </a:t>
                      </a:r>
                    </a:p>
                    <a:p>
                      <a:endParaRPr lang="fr-FR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fr-F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Paul écrit </a:t>
                      </a:r>
                      <a:r>
                        <a:rPr lang="fr-FR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le</a:t>
                      </a:r>
                      <a:r>
                        <a:rPr lang="fr-FR" baseline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plus</a:t>
                      </a:r>
                      <a:r>
                        <a:rPr lang="fr-FR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fr-F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lentement.</a:t>
                      </a:r>
                    </a:p>
                    <a:p>
                      <a:endParaRPr lang="ru-RU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63303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accent4"/>
                          </a:solidFill>
                        </a:rPr>
                        <a:t>beaucoup</a:t>
                      </a:r>
                      <a:endParaRPr lang="ru-RU" b="1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accent4"/>
                          </a:solidFill>
                        </a:rPr>
                        <a:t>plus</a:t>
                      </a:r>
                    </a:p>
                    <a:p>
                      <a:r>
                        <a:rPr lang="fr-F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Paul travaille</a:t>
                      </a:r>
                      <a:r>
                        <a:rPr lang="fr-FR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plus que les autres.</a:t>
                      </a:r>
                      <a:endParaRPr lang="ru-RU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accent4"/>
                          </a:solidFill>
                        </a:rPr>
                        <a:t>le plus</a:t>
                      </a:r>
                    </a:p>
                    <a:p>
                      <a:r>
                        <a:rPr lang="fr-F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Paul travaille le plus.</a:t>
                      </a:r>
                      <a:endParaRPr lang="ru-RU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63303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accent4"/>
                          </a:solidFill>
                        </a:rPr>
                        <a:t>peu</a:t>
                      </a:r>
                      <a:endParaRPr lang="ru-RU" b="1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accent4"/>
                          </a:solidFill>
                        </a:rPr>
                        <a:t>moins</a:t>
                      </a:r>
                      <a:r>
                        <a:rPr lang="fr-F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</a:p>
                    <a:p>
                      <a:r>
                        <a:rPr lang="fr-F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Pierre travaille moins</a:t>
                      </a:r>
                      <a:r>
                        <a:rPr lang="fr-FR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que les autres.</a:t>
                      </a:r>
                      <a:endParaRPr lang="ru-RU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accent4"/>
                          </a:solidFill>
                        </a:rPr>
                        <a:t>le moins</a:t>
                      </a:r>
                    </a:p>
                    <a:p>
                      <a:r>
                        <a:rPr lang="fr-F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Pierre travaille le moins.</a:t>
                      </a:r>
                      <a:endParaRPr lang="ru-RU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63303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accent4"/>
                          </a:solidFill>
                        </a:rPr>
                        <a:t>bien </a:t>
                      </a:r>
                      <a:endParaRPr lang="ru-RU" b="1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accent4"/>
                          </a:solidFill>
                        </a:rPr>
                        <a:t>mieux</a:t>
                      </a:r>
                    </a:p>
                    <a:p>
                      <a:r>
                        <a:rPr lang="fr-F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Paul travaille mieux que les autres.</a:t>
                      </a:r>
                      <a:endParaRPr lang="ru-RU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accent4"/>
                          </a:solidFill>
                        </a:rPr>
                        <a:t>le mieux</a:t>
                      </a:r>
                    </a:p>
                    <a:p>
                      <a:r>
                        <a:rPr lang="fr-F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Paul</a:t>
                      </a:r>
                      <a:r>
                        <a:rPr lang="fr-FR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travaille le mieux.</a:t>
                      </a:r>
                      <a:endParaRPr lang="ru-RU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972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4334" y="457200"/>
            <a:ext cx="9286033" cy="1343608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fr-FR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sz="3600" dirty="0" smtClean="0">
                <a:solidFill>
                  <a:schemeClr val="accent5">
                    <a:lumMod val="75000"/>
                  </a:schemeClr>
                </a:solidFill>
              </a:rPr>
              <a:t>Comparaison - Adjectifs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36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fr-FR" sz="3600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ru-RU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3434995"/>
              </p:ext>
            </p:extLst>
          </p:nvPr>
        </p:nvGraphicFramePr>
        <p:xfrm>
          <a:off x="429208" y="951724"/>
          <a:ext cx="10726472" cy="5814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26472"/>
              </a:tblGrid>
              <a:tr h="5814202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1125"/>
                        </a:spcAft>
                        <a:buFont typeface="+mj-lt"/>
                        <a:buNone/>
                      </a:pPr>
                      <a:endParaRPr lang="fr-FR" sz="2400" b="0" baseline="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1125"/>
                        </a:spcAft>
                        <a:buFont typeface="+mj-lt"/>
                        <a:buNone/>
                      </a:pPr>
                      <a:endParaRPr lang="fr-FR" sz="2400" b="0" baseline="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1125"/>
                        </a:spcAft>
                        <a:buFont typeface="+mj-lt"/>
                        <a:buNone/>
                      </a:pPr>
                      <a:endParaRPr lang="fr-FR" sz="2400" b="0" baseline="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1125"/>
                        </a:spcAft>
                        <a:buFont typeface="+mj-lt"/>
                        <a:buNone/>
                      </a:pPr>
                      <a:endParaRPr lang="fr-FR" sz="2400" b="0" baseline="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1125"/>
                        </a:spcAft>
                        <a:buFont typeface="+mj-lt"/>
                        <a:buNone/>
                      </a:pPr>
                      <a:endParaRPr lang="fr-FR" sz="2400" b="0" baseline="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1125"/>
                        </a:spcAft>
                        <a:buFont typeface="+mj-lt"/>
                        <a:buNone/>
                      </a:pPr>
                      <a:endParaRPr lang="fr-FR" sz="2400" b="0" baseline="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1125"/>
                        </a:spcAft>
                        <a:buFont typeface="+mj-lt"/>
                        <a:buNone/>
                      </a:pPr>
                      <a:endParaRPr lang="fr-FR" sz="2400" b="0" baseline="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1125"/>
                        </a:spcAft>
                        <a:buFont typeface="+mj-lt"/>
                        <a:buNone/>
                      </a:pPr>
                      <a:endParaRPr lang="fr-FR" sz="1600" b="0" baseline="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1125"/>
                        </a:spcAft>
                        <a:buFont typeface="+mj-lt"/>
                        <a:buNone/>
                      </a:pPr>
                      <a:r>
                        <a:rPr lang="fr-FR" sz="1600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    </a:t>
                      </a:r>
                      <a:endParaRPr lang="fr-FR" sz="1600" b="1" u="sng" baseline="0" dirty="0" smtClean="0">
                        <a:solidFill>
                          <a:schemeClr val="accent4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5A659E87-CA1F-4BBE-A230-59F0B1E07E30}" type="slidenum">
              <a:rPr lang="ru-RU" smtClean="0"/>
              <a:t>2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223391"/>
              </p:ext>
            </p:extLst>
          </p:nvPr>
        </p:nvGraphicFramePr>
        <p:xfrm>
          <a:off x="737118" y="951723"/>
          <a:ext cx="10198360" cy="513722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05233"/>
                <a:gridCol w="4278623"/>
                <a:gridCol w="3514504"/>
              </a:tblGrid>
              <a:tr h="473787">
                <a:tc>
                  <a:txBody>
                    <a:bodyPr/>
                    <a:lstStyle/>
                    <a:p>
                      <a:r>
                        <a:rPr lang="ru-RU" dirty="0" smtClean="0"/>
                        <a:t>Наречие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Сравнительная степень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Превосходная степень</a:t>
                      </a:r>
                      <a:endParaRPr lang="ru-RU" dirty="0"/>
                    </a:p>
                  </a:txBody>
                  <a:tcPr/>
                </a:tc>
              </a:tr>
              <a:tr h="1800394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beau</a:t>
                      </a:r>
                      <a:r>
                        <a:rPr lang="fr-FR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/ belle</a:t>
                      </a:r>
                      <a:endParaRPr lang="ru-RU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accent4"/>
                          </a:solidFill>
                        </a:rPr>
                        <a:t>plus</a:t>
                      </a:r>
                      <a:r>
                        <a:rPr lang="fr-F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beau / belle </a:t>
                      </a:r>
                    </a:p>
                    <a:p>
                      <a:r>
                        <a:rPr lang="fr-FR" b="1" dirty="0" smtClean="0">
                          <a:solidFill>
                            <a:schemeClr val="accent4"/>
                          </a:solidFill>
                        </a:rPr>
                        <a:t>aussi</a:t>
                      </a:r>
                      <a:r>
                        <a:rPr lang="fr-FR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beau / belle       </a:t>
                      </a:r>
                      <a:r>
                        <a:rPr lang="fr-FR" u="sng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que</a:t>
                      </a:r>
                    </a:p>
                    <a:p>
                      <a:r>
                        <a:rPr lang="fr-FR" b="1" baseline="0" dirty="0" smtClean="0">
                          <a:solidFill>
                            <a:schemeClr val="accent4"/>
                          </a:solidFill>
                        </a:rPr>
                        <a:t>moins</a:t>
                      </a:r>
                      <a:r>
                        <a:rPr lang="fr-FR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beau / belle</a:t>
                      </a:r>
                    </a:p>
                    <a:p>
                      <a:endParaRPr lang="fr-FR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fr-FR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Anne est plus belle que Julie.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accent4"/>
                          </a:solidFill>
                        </a:rPr>
                        <a:t>le plus </a:t>
                      </a:r>
                      <a:r>
                        <a:rPr lang="fr-FR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beau</a:t>
                      </a:r>
                      <a:r>
                        <a:rPr lang="fr-F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/ </a:t>
                      </a:r>
                      <a:r>
                        <a:rPr lang="fr-FR" b="1" dirty="0" smtClean="0">
                          <a:solidFill>
                            <a:schemeClr val="accent4"/>
                          </a:solidFill>
                        </a:rPr>
                        <a:t>la plus </a:t>
                      </a:r>
                      <a:r>
                        <a:rPr lang="fr-F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belle</a:t>
                      </a:r>
                    </a:p>
                    <a:p>
                      <a:endParaRPr lang="fr-FR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fr-FR" b="1" baseline="0" dirty="0" smtClean="0">
                          <a:solidFill>
                            <a:schemeClr val="accent4"/>
                          </a:solidFill>
                        </a:rPr>
                        <a:t>le moins </a:t>
                      </a:r>
                      <a:r>
                        <a:rPr lang="fr-FR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beau / </a:t>
                      </a:r>
                      <a:r>
                        <a:rPr lang="fr-FR" b="1" baseline="0" dirty="0" smtClean="0">
                          <a:solidFill>
                            <a:schemeClr val="accent4"/>
                          </a:solidFill>
                        </a:rPr>
                        <a:t>la moins </a:t>
                      </a:r>
                      <a:r>
                        <a:rPr lang="fr-FR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belle</a:t>
                      </a:r>
                    </a:p>
                    <a:p>
                      <a:endParaRPr lang="fr-FR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fr-F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Anne</a:t>
                      </a:r>
                      <a:r>
                        <a:rPr lang="fr-FR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est la plus belle </a:t>
                      </a:r>
                      <a:r>
                        <a:rPr lang="fr-FR" b="1" baseline="0" dirty="0" smtClean="0">
                          <a:solidFill>
                            <a:schemeClr val="accent4"/>
                          </a:solidFill>
                        </a:rPr>
                        <a:t>de</a:t>
                      </a:r>
                      <a:r>
                        <a:rPr lang="fr-FR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toutes les filles!</a:t>
                      </a:r>
                      <a:endParaRPr lang="fr-FR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endParaRPr lang="ru-RU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63303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accent4"/>
                          </a:solidFill>
                        </a:rPr>
                        <a:t>bon, -ne</a:t>
                      </a:r>
                      <a:endParaRPr lang="ru-RU" b="1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accent4"/>
                          </a:solidFill>
                        </a:rPr>
                        <a:t>meilleur, -e</a:t>
                      </a:r>
                    </a:p>
                    <a:p>
                      <a:r>
                        <a:rPr lang="fr-FR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Elle</a:t>
                      </a:r>
                      <a:r>
                        <a:rPr lang="fr-FR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a une meilleure place que nous.</a:t>
                      </a:r>
                      <a:endParaRPr lang="ru-RU" b="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accent4"/>
                          </a:solidFill>
                        </a:rPr>
                        <a:t>le meilleur / la meilleure</a:t>
                      </a:r>
                    </a:p>
                    <a:p>
                      <a:r>
                        <a:rPr lang="fr-FR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C’est le meilleur film du festival!</a:t>
                      </a:r>
                    </a:p>
                  </a:txBody>
                  <a:tcPr/>
                </a:tc>
              </a:tr>
              <a:tr h="1326606">
                <a:tc gridSpan="3">
                  <a:txBody>
                    <a:bodyPr/>
                    <a:lstStyle/>
                    <a:p>
                      <a:endParaRPr lang="fr-FR" b="1" dirty="0" smtClean="0">
                        <a:solidFill>
                          <a:schemeClr val="accent4"/>
                        </a:solidFill>
                      </a:endParaRPr>
                    </a:p>
                    <a:p>
                      <a:r>
                        <a:rPr lang="ru-RU" b="1" baseline="0" dirty="0" smtClean="0">
                          <a:solidFill>
                            <a:schemeClr val="accent4"/>
                          </a:solidFill>
                        </a:rPr>
                        <a:t>Место прилагательного!</a:t>
                      </a:r>
                    </a:p>
                    <a:p>
                      <a:endParaRPr lang="ru-RU" b="1" baseline="0" dirty="0" smtClean="0">
                        <a:solidFill>
                          <a:schemeClr val="accent4"/>
                        </a:solidFill>
                      </a:endParaRPr>
                    </a:p>
                    <a:p>
                      <a:r>
                        <a:rPr lang="fr-FR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une </a:t>
                      </a:r>
                      <a:r>
                        <a:rPr lang="fr-FR" b="0" u="sng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grande</a:t>
                      </a:r>
                      <a:r>
                        <a:rPr lang="fr-FR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 chambre           </a:t>
                      </a:r>
                      <a:r>
                        <a:rPr lang="fr-FR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cs typeface="Segoe UI" panose="020B0502040204020203" pitchFamily="34" charset="0"/>
                        </a:rPr>
                        <a:t>→ une plus grande chambre        → </a:t>
                      </a:r>
                      <a:r>
                        <a:rPr lang="fr-FR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cs typeface="Segoe UI" panose="020B0502040204020203" pitchFamily="34" charset="0"/>
                        </a:rPr>
                        <a:t>la</a:t>
                      </a:r>
                      <a:r>
                        <a:rPr lang="fr-FR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cs typeface="Segoe UI" panose="020B0502040204020203" pitchFamily="34" charset="0"/>
                        </a:rPr>
                        <a:t> plus </a:t>
                      </a:r>
                      <a:r>
                        <a:rPr lang="fr-FR" b="0" u="sng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cs typeface="Segoe UI" panose="020B0502040204020203" pitchFamily="34" charset="0"/>
                        </a:rPr>
                        <a:t>grande</a:t>
                      </a:r>
                      <a:r>
                        <a:rPr lang="fr-FR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cs typeface="Segoe UI" panose="020B0502040204020203" pitchFamily="34" charset="0"/>
                        </a:rPr>
                        <a:t> chambre</a:t>
                      </a:r>
                    </a:p>
                    <a:p>
                      <a:endParaRPr lang="fr-FR" b="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cs typeface="Segoe UI" panose="020B0502040204020203" pitchFamily="34" charset="0"/>
                      </a:endParaRPr>
                    </a:p>
                    <a:p>
                      <a:r>
                        <a:rPr lang="fr-FR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cs typeface="Segoe UI" panose="020B0502040204020203" pitchFamily="34" charset="0"/>
                        </a:rPr>
                        <a:t>une chambre </a:t>
                      </a:r>
                      <a:r>
                        <a:rPr lang="fr-FR" b="0" u="sng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cs typeface="Segoe UI" panose="020B0502040204020203" pitchFamily="34" charset="0"/>
                        </a:rPr>
                        <a:t>claire</a:t>
                      </a:r>
                      <a:r>
                        <a:rPr lang="fr-FR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cs typeface="Segoe UI" panose="020B0502040204020203" pitchFamily="34" charset="0"/>
                        </a:rPr>
                        <a:t>             → une chambre plus claire           → </a:t>
                      </a:r>
                      <a:r>
                        <a:rPr lang="fr-FR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cs typeface="Segoe UI" panose="020B0502040204020203" pitchFamily="34" charset="0"/>
                        </a:rPr>
                        <a:t>la</a:t>
                      </a:r>
                      <a:r>
                        <a:rPr lang="fr-FR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cs typeface="Segoe UI" panose="020B0502040204020203" pitchFamily="34" charset="0"/>
                        </a:rPr>
                        <a:t> chambre </a:t>
                      </a:r>
                      <a:r>
                        <a:rPr lang="fr-FR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cs typeface="Segoe UI" panose="020B0502040204020203" pitchFamily="34" charset="0"/>
                        </a:rPr>
                        <a:t>la</a:t>
                      </a:r>
                      <a:r>
                        <a:rPr lang="fr-FR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cs typeface="Segoe UI" panose="020B0502040204020203" pitchFamily="34" charset="0"/>
                        </a:rPr>
                        <a:t> plus </a:t>
                      </a:r>
                      <a:r>
                        <a:rPr lang="fr-FR" b="0" u="sng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cs typeface="Segoe UI" panose="020B0502040204020203" pitchFamily="34" charset="0"/>
                        </a:rPr>
                        <a:t>claire</a:t>
                      </a:r>
                      <a:endParaRPr lang="ru-RU" b="0" u="sng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048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65760"/>
            <a:ext cx="10040112" cy="1325562"/>
          </a:xfrm>
        </p:spPr>
        <p:txBody>
          <a:bodyPr/>
          <a:lstStyle/>
          <a:p>
            <a:r>
              <a:rPr lang="fr-FR" smtClean="0">
                <a:solidFill>
                  <a:schemeClr val="accent6"/>
                </a:solidFill>
              </a:rPr>
              <a:t>Aussi ou autant ?</a:t>
            </a:r>
            <a:endParaRPr lang="ru-RU">
              <a:solidFill>
                <a:schemeClr val="accent6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1835346"/>
              </p:ext>
            </p:extLst>
          </p:nvPr>
        </p:nvGraphicFramePr>
        <p:xfrm>
          <a:off x="914400" y="1828800"/>
          <a:ext cx="9787812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87812"/>
              </a:tblGrid>
              <a:tr h="370840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fr-FR" sz="2800" b="1" smtClean="0">
                          <a:solidFill>
                            <a:schemeClr val="accent4"/>
                          </a:solidFill>
                        </a:rPr>
                        <a:t>aussi</a:t>
                      </a:r>
                      <a:r>
                        <a:rPr lang="fr-FR" sz="2800" smtClean="0"/>
                        <a:t> </a:t>
                      </a:r>
                      <a:r>
                        <a:rPr lang="fr-FR" sz="2800" smtClean="0">
                          <a:solidFill>
                            <a:schemeClr val="tx2"/>
                          </a:solidFill>
                        </a:rPr>
                        <a:t>+ </a:t>
                      </a:r>
                      <a:r>
                        <a:rPr lang="fr-FR" sz="2800" smtClean="0">
                          <a:solidFill>
                            <a:schemeClr val="accent6"/>
                          </a:solidFill>
                        </a:rPr>
                        <a:t>adverbe / adjectif </a:t>
                      </a:r>
                      <a:endParaRPr lang="fr-FR" sz="2800" b="1" smtClean="0">
                        <a:solidFill>
                          <a:schemeClr val="tx2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fr-FR" sz="2800" b="1" smtClean="0">
                        <a:solidFill>
                          <a:schemeClr val="accent5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fr-FR" sz="2800" smtClean="0">
                          <a:solidFill>
                            <a:schemeClr val="tx2"/>
                          </a:solidFill>
                        </a:rPr>
                        <a:t>Il est </a:t>
                      </a:r>
                      <a:r>
                        <a:rPr lang="fr-FR" sz="2800" b="1" smtClean="0">
                          <a:solidFill>
                            <a:schemeClr val="accent4"/>
                          </a:solidFill>
                        </a:rPr>
                        <a:t>aussi </a:t>
                      </a:r>
                      <a:r>
                        <a:rPr lang="fr-FR" sz="2800" b="1" smtClean="0">
                          <a:solidFill>
                            <a:schemeClr val="accent6"/>
                          </a:solidFill>
                        </a:rPr>
                        <a:t>doué</a:t>
                      </a:r>
                      <a:r>
                        <a:rPr lang="fr-FR" sz="2800" b="1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fr-FR" sz="2800" b="1" smtClean="0">
                          <a:solidFill>
                            <a:schemeClr val="tx2"/>
                          </a:solidFill>
                        </a:rPr>
                        <a:t>que</a:t>
                      </a:r>
                      <a:r>
                        <a:rPr lang="fr-FR" sz="2800" smtClean="0">
                          <a:solidFill>
                            <a:schemeClr val="tx2"/>
                          </a:solidFill>
                        </a:rPr>
                        <a:t> ses camarades de classe.</a:t>
                      </a:r>
                    </a:p>
                    <a:p>
                      <a:pPr marL="0" indent="0">
                        <a:buNone/>
                      </a:pPr>
                      <a:r>
                        <a:rPr lang="fr-FR" sz="2800" smtClean="0">
                          <a:solidFill>
                            <a:schemeClr val="tx2"/>
                          </a:solidFill>
                        </a:rPr>
                        <a:t>Il travaille </a:t>
                      </a:r>
                      <a:r>
                        <a:rPr lang="fr-FR" sz="2800" b="1" smtClean="0">
                          <a:solidFill>
                            <a:schemeClr val="accent4"/>
                          </a:solidFill>
                        </a:rPr>
                        <a:t>aussi </a:t>
                      </a:r>
                      <a:r>
                        <a:rPr lang="fr-FR" sz="2800" b="1" smtClean="0">
                          <a:solidFill>
                            <a:schemeClr val="accent6"/>
                          </a:solidFill>
                        </a:rPr>
                        <a:t>bien</a:t>
                      </a:r>
                      <a:r>
                        <a:rPr lang="fr-FR" sz="2800" b="1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fr-FR" sz="2800" b="1" smtClean="0">
                          <a:solidFill>
                            <a:schemeClr val="tx2"/>
                          </a:solidFill>
                        </a:rPr>
                        <a:t>que</a:t>
                      </a:r>
                      <a:r>
                        <a:rPr lang="fr-FR" sz="2800" smtClean="0">
                          <a:solidFill>
                            <a:schemeClr val="tx2"/>
                          </a:solidFill>
                        </a:rPr>
                        <a:t> ses camarades de classe.</a:t>
                      </a:r>
                    </a:p>
                    <a:p>
                      <a:pPr marL="0" indent="0">
                        <a:buNone/>
                      </a:pPr>
                      <a:endParaRPr lang="fr-FR" sz="2800" smtClean="0">
                        <a:solidFill>
                          <a:schemeClr val="tx2"/>
                        </a:solidFill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fr-FR" sz="2800" b="1" smtClean="0">
                          <a:solidFill>
                            <a:schemeClr val="accent4"/>
                          </a:solidFill>
                        </a:rPr>
                        <a:t>autant</a:t>
                      </a:r>
                      <a:r>
                        <a:rPr lang="fr-FR" sz="280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fr-FR" sz="2800" smtClean="0">
                          <a:solidFill>
                            <a:schemeClr val="tx2"/>
                          </a:solidFill>
                        </a:rPr>
                        <a:t>+ </a:t>
                      </a:r>
                      <a:r>
                        <a:rPr lang="fr-FR" sz="2800" smtClean="0">
                          <a:solidFill>
                            <a:schemeClr val="accent6"/>
                          </a:solidFill>
                        </a:rPr>
                        <a:t>verbe / nom</a:t>
                      </a:r>
                      <a:endParaRPr lang="fr-FR" sz="2800" b="1" smtClean="0">
                        <a:solidFill>
                          <a:schemeClr val="tx2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fr-FR" sz="2800" b="1" smtClean="0">
                        <a:solidFill>
                          <a:schemeClr val="accent5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fr-FR" sz="2800" smtClean="0">
                          <a:solidFill>
                            <a:schemeClr val="tx2"/>
                          </a:solidFill>
                        </a:rPr>
                        <a:t>Il </a:t>
                      </a:r>
                      <a:r>
                        <a:rPr lang="fr-FR" sz="2800" smtClean="0">
                          <a:solidFill>
                            <a:schemeClr val="accent6"/>
                          </a:solidFill>
                        </a:rPr>
                        <a:t>travaille</a:t>
                      </a:r>
                      <a:r>
                        <a:rPr lang="fr-FR" sz="280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fr-FR" sz="2800" b="1" smtClean="0">
                          <a:solidFill>
                            <a:schemeClr val="accent4"/>
                          </a:solidFill>
                        </a:rPr>
                        <a:t>autant</a:t>
                      </a:r>
                      <a:r>
                        <a:rPr lang="fr-FR" sz="280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fr-FR" sz="2800" b="1" smtClean="0">
                          <a:solidFill>
                            <a:schemeClr val="tx2"/>
                          </a:solidFill>
                        </a:rPr>
                        <a:t>que</a:t>
                      </a:r>
                      <a:r>
                        <a:rPr lang="fr-FR" sz="2800" smtClean="0">
                          <a:solidFill>
                            <a:schemeClr val="tx2"/>
                          </a:solidFill>
                        </a:rPr>
                        <a:t> ses camarades de classe.</a:t>
                      </a:r>
                    </a:p>
                    <a:p>
                      <a:pPr marL="0" indent="0">
                        <a:buNone/>
                      </a:pPr>
                      <a:r>
                        <a:rPr lang="fr-FR" sz="2800" smtClean="0">
                          <a:solidFill>
                            <a:schemeClr val="tx2"/>
                          </a:solidFill>
                        </a:rPr>
                        <a:t>Il a </a:t>
                      </a:r>
                      <a:r>
                        <a:rPr lang="fr-FR" sz="2800" b="1" smtClean="0">
                          <a:solidFill>
                            <a:schemeClr val="accent4"/>
                          </a:solidFill>
                        </a:rPr>
                        <a:t>autant </a:t>
                      </a:r>
                      <a:r>
                        <a:rPr lang="fr-FR" sz="2800" b="1" u="sng" smtClean="0">
                          <a:solidFill>
                            <a:schemeClr val="accent4"/>
                          </a:solidFill>
                        </a:rPr>
                        <a:t>de</a:t>
                      </a:r>
                      <a:r>
                        <a:rPr lang="fr-FR" sz="2800" b="1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fr-FR" sz="2800" smtClean="0">
                          <a:solidFill>
                            <a:schemeClr val="tx2"/>
                          </a:solidFill>
                        </a:rPr>
                        <a:t>bonnes </a:t>
                      </a:r>
                      <a:r>
                        <a:rPr lang="fr-FR" sz="2800" smtClean="0">
                          <a:solidFill>
                            <a:schemeClr val="accent6"/>
                          </a:solidFill>
                        </a:rPr>
                        <a:t>notes</a:t>
                      </a:r>
                      <a:r>
                        <a:rPr lang="fr-FR" sz="280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fr-FR" sz="2800" b="1" smtClean="0">
                          <a:solidFill>
                            <a:schemeClr val="tx2"/>
                          </a:solidFill>
                        </a:rPr>
                        <a:t>que</a:t>
                      </a:r>
                      <a:r>
                        <a:rPr lang="fr-FR" sz="2800" smtClean="0">
                          <a:solidFill>
                            <a:schemeClr val="tx2"/>
                          </a:solidFill>
                        </a:rPr>
                        <a:t> les autres.</a:t>
                      </a:r>
                      <a:endParaRPr lang="ru-RU" sz="2800" smtClean="0">
                        <a:solidFill>
                          <a:schemeClr val="tx2"/>
                        </a:solidFill>
                      </a:endParaRPr>
                    </a:p>
                    <a:p>
                      <a:endParaRPr lang="ru-RU" sz="280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5A659E87-CA1F-4BBE-A230-59F0B1E07E3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447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5070" y="365760"/>
            <a:ext cx="10049442" cy="1325562"/>
          </a:xfrm>
        </p:spPr>
        <p:txBody>
          <a:bodyPr>
            <a:normAutofit/>
          </a:bodyPr>
          <a:lstStyle/>
          <a:p>
            <a:r>
              <a:rPr lang="fr-FR" sz="4000" smtClean="0">
                <a:solidFill>
                  <a:schemeClr val="accent6"/>
                </a:solidFill>
              </a:rPr>
              <a:t>Traduisez les séries</a:t>
            </a:r>
            <a:endParaRPr lang="ru-RU" sz="4000">
              <a:solidFill>
                <a:schemeClr val="accent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sz="2800" smtClean="0">
              <a:solidFill>
                <a:schemeClr val="tx2"/>
              </a:solidFill>
            </a:endParaRPr>
          </a:p>
          <a:p>
            <a:endParaRPr lang="ru-RU" sz="2800" smtClean="0">
              <a:solidFill>
                <a:schemeClr val="tx2"/>
              </a:solidFill>
            </a:endParaRP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5A659E87-CA1F-4BBE-A230-59F0B1E07E30}" type="slidenum">
              <a:rPr lang="ru-RU" smtClean="0"/>
              <a:t>4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490282"/>
              </p:ext>
            </p:extLst>
          </p:nvPr>
        </p:nvGraphicFramePr>
        <p:xfrm>
          <a:off x="905070" y="1895323"/>
          <a:ext cx="9442579" cy="4284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42579"/>
              </a:tblGrid>
              <a:tr h="4284814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ru-RU" sz="3200" b="0" smtClean="0">
                          <a:solidFill>
                            <a:schemeClr val="tx2"/>
                          </a:solidFill>
                        </a:rPr>
                        <a:t>долго – дольше – дольше всех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ru-RU" sz="3200" b="0" smtClean="0">
                          <a:solidFill>
                            <a:schemeClr val="tx2"/>
                          </a:solidFill>
                        </a:rPr>
                        <a:t>медленно – медленнее – медленнее всех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ru-RU" sz="3200" b="0" smtClean="0">
                          <a:solidFill>
                            <a:schemeClr val="tx2"/>
                          </a:solidFill>
                        </a:rPr>
                        <a:t>рано – раньше – раньше всех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ru-RU" sz="3200" b="0" smtClean="0">
                          <a:solidFill>
                            <a:schemeClr val="tx2"/>
                          </a:solidFill>
                        </a:rPr>
                        <a:t>плохо – хуже – хуже всех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ru-RU" sz="3200" b="0" smtClean="0">
                          <a:solidFill>
                            <a:schemeClr val="tx2"/>
                          </a:solidFill>
                        </a:rPr>
                        <a:t>хорошо – лучше – лучше всех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ru-RU" sz="3200" b="0" smtClean="0">
                          <a:solidFill>
                            <a:schemeClr val="tx2"/>
                          </a:solidFill>
                        </a:rPr>
                        <a:t>много – больше – больше всех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ru-RU" sz="3200" b="0" smtClean="0">
                          <a:solidFill>
                            <a:schemeClr val="tx2"/>
                          </a:solidFill>
                        </a:rPr>
                        <a:t>мало – меньше – меньше всех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endParaRPr lang="ru-RU" sz="3200" b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5712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352" y="365760"/>
            <a:ext cx="9872160" cy="1325562"/>
          </a:xfrm>
        </p:spPr>
        <p:txBody>
          <a:bodyPr>
            <a:normAutofit/>
          </a:bodyPr>
          <a:lstStyle/>
          <a:p>
            <a:r>
              <a:rPr lang="fr-FR" sz="4000" smtClean="0">
                <a:solidFill>
                  <a:schemeClr val="accent6"/>
                </a:solidFill>
              </a:rPr>
              <a:t>Traduisez les séries</a:t>
            </a:r>
            <a:endParaRPr lang="ru-RU" sz="4000">
              <a:solidFill>
                <a:schemeClr val="accent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sz="300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ru-RU" sz="240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ru-RU" sz="240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ru-RU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5A659E87-CA1F-4BBE-A230-59F0B1E07E30}" type="slidenum">
              <a:rPr lang="ru-RU" smtClean="0"/>
              <a:t>5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210910"/>
              </p:ext>
            </p:extLst>
          </p:nvPr>
        </p:nvGraphicFramePr>
        <p:xfrm>
          <a:off x="1063690" y="1828800"/>
          <a:ext cx="9815805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5805"/>
              </a:tblGrid>
              <a:tr h="370840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ru-RU" sz="3000" b="0" smtClean="0">
                          <a:solidFill>
                            <a:schemeClr val="tx2"/>
                          </a:solidFill>
                        </a:rPr>
                        <a:t>Он пишет лучше. – Его роман лучше.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ru-RU" sz="3000" b="0" smtClean="0">
                          <a:solidFill>
                            <a:schemeClr val="tx2"/>
                          </a:solidFill>
                        </a:rPr>
                        <a:t>Её картина хуже. – Она рисует хуже.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ru-RU" sz="3000" b="0" smtClean="0">
                          <a:solidFill>
                            <a:schemeClr val="tx2"/>
                          </a:solidFill>
                        </a:rPr>
                        <a:t>Они работают больше. – Их опыт больше.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ru-RU" sz="3000" b="0" smtClean="0">
                          <a:solidFill>
                            <a:schemeClr val="tx2"/>
                          </a:solidFill>
                        </a:rPr>
                        <a:t>Этот отель меньше. – Мы путешествуем меньше.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ru-RU" sz="3000" b="0" smtClean="0">
                          <a:solidFill>
                            <a:schemeClr val="tx2"/>
                          </a:solidFill>
                        </a:rPr>
                        <a:t>Вы поёте лучше. – Эта песня лучше.</a:t>
                      </a:r>
                      <a:endParaRPr lang="fr-FR" sz="3000" b="0" smtClean="0">
                        <a:solidFill>
                          <a:schemeClr val="tx2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sz="3000" b="0" smtClean="0">
                        <a:solidFill>
                          <a:schemeClr val="tx2"/>
                        </a:solidFill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ru-RU" sz="3000" b="0" smtClean="0">
                          <a:solidFill>
                            <a:schemeClr val="tx2"/>
                          </a:solidFill>
                        </a:rPr>
                        <a:t>больше времени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ru-RU" sz="3000" b="0" smtClean="0">
                          <a:solidFill>
                            <a:schemeClr val="tx2"/>
                          </a:solidFill>
                        </a:rPr>
                        <a:t>столько же работы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ru-RU" sz="3000" b="0" smtClean="0">
                          <a:solidFill>
                            <a:schemeClr val="tx2"/>
                          </a:solidFill>
                        </a:rPr>
                        <a:t>меньше машин</a:t>
                      </a:r>
                    </a:p>
                    <a:p>
                      <a:endParaRPr lang="ru-RU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6126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424" y="447868"/>
            <a:ext cx="10124088" cy="823575"/>
          </a:xfrm>
        </p:spPr>
        <p:txBody>
          <a:bodyPr>
            <a:normAutofit/>
          </a:bodyPr>
          <a:lstStyle/>
          <a:p>
            <a:r>
              <a:rPr lang="fr-FR" sz="3600" smtClean="0">
                <a:solidFill>
                  <a:schemeClr val="accent6"/>
                </a:solidFill>
              </a:rPr>
              <a:t>Traduisez </a:t>
            </a:r>
            <a:r>
              <a:rPr lang="en-US" sz="3600" smtClean="0">
                <a:solidFill>
                  <a:schemeClr val="accent6"/>
                </a:solidFill>
              </a:rPr>
              <a:t>et mettez au SUPERLATIF</a:t>
            </a:r>
            <a:endParaRPr lang="ru-RU" sz="3600">
              <a:solidFill>
                <a:schemeClr val="accent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0424" y="1399592"/>
            <a:ext cx="10462416" cy="47805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smtClean="0">
                <a:solidFill>
                  <a:schemeClr val="accent4"/>
                </a:solidFill>
              </a:rPr>
              <a:t>Modèle: </a:t>
            </a:r>
            <a:r>
              <a:rPr lang="ru-RU" sz="2400" smtClean="0">
                <a:solidFill>
                  <a:schemeClr val="accent4"/>
                </a:solidFill>
              </a:rPr>
              <a:t>молодой коллега – </a:t>
            </a:r>
            <a:r>
              <a:rPr lang="fr-FR" sz="2400" smtClean="0">
                <a:solidFill>
                  <a:schemeClr val="accent4"/>
                </a:solidFill>
              </a:rPr>
              <a:t>un jeune collègue – </a:t>
            </a:r>
            <a:r>
              <a:rPr lang="fr-FR" sz="2400" b="1" smtClean="0">
                <a:solidFill>
                  <a:schemeClr val="accent4"/>
                </a:solidFill>
              </a:rPr>
              <a:t>le</a:t>
            </a:r>
            <a:r>
              <a:rPr lang="fr-FR" sz="2400" smtClean="0">
                <a:solidFill>
                  <a:schemeClr val="accent4"/>
                </a:solidFill>
              </a:rPr>
              <a:t> plus jeune collèg</a:t>
            </a:r>
            <a:r>
              <a:rPr lang="fr-FR" sz="2400">
                <a:solidFill>
                  <a:schemeClr val="accent4"/>
                </a:solidFill>
              </a:rPr>
              <a:t>u</a:t>
            </a:r>
            <a:r>
              <a:rPr lang="fr-FR" sz="2400" smtClean="0">
                <a:solidFill>
                  <a:schemeClr val="accent4"/>
                </a:solidFill>
              </a:rPr>
              <a:t>e</a:t>
            </a:r>
            <a:endParaRPr lang="ru-RU" sz="240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ru-RU" sz="2400" smtClean="0">
                <a:solidFill>
                  <a:schemeClr val="accent4"/>
                </a:solidFill>
              </a:rPr>
              <a:t>нервный </a:t>
            </a:r>
            <a:r>
              <a:rPr lang="ru-RU" sz="2400">
                <a:solidFill>
                  <a:schemeClr val="accent4"/>
                </a:solidFill>
              </a:rPr>
              <a:t>коллега </a:t>
            </a:r>
            <a:r>
              <a:rPr lang="ru-RU" sz="2400">
                <a:solidFill>
                  <a:schemeClr val="accent4"/>
                </a:solidFill>
              </a:rPr>
              <a:t>– </a:t>
            </a:r>
            <a:r>
              <a:rPr lang="fr-FR" sz="2400" smtClean="0">
                <a:solidFill>
                  <a:schemeClr val="accent4"/>
                </a:solidFill>
              </a:rPr>
              <a:t>un collègue</a:t>
            </a:r>
            <a:r>
              <a:rPr lang="ru-RU" sz="2400" smtClean="0">
                <a:solidFill>
                  <a:schemeClr val="accent4"/>
                </a:solidFill>
              </a:rPr>
              <a:t> </a:t>
            </a:r>
            <a:r>
              <a:rPr lang="en-US" sz="2400" smtClean="0">
                <a:solidFill>
                  <a:schemeClr val="accent4"/>
                </a:solidFill>
              </a:rPr>
              <a:t>nerveux</a:t>
            </a:r>
            <a:r>
              <a:rPr lang="fr-FR" sz="2400" smtClean="0">
                <a:solidFill>
                  <a:schemeClr val="accent4"/>
                </a:solidFill>
              </a:rPr>
              <a:t> </a:t>
            </a:r>
            <a:r>
              <a:rPr lang="en-US" sz="2400" smtClean="0">
                <a:solidFill>
                  <a:schemeClr val="accent4"/>
                </a:solidFill>
              </a:rPr>
              <a:t> </a:t>
            </a:r>
            <a:r>
              <a:rPr lang="fr-FR" sz="2400" smtClean="0">
                <a:solidFill>
                  <a:schemeClr val="accent4"/>
                </a:solidFill>
              </a:rPr>
              <a:t>– </a:t>
            </a:r>
            <a:r>
              <a:rPr lang="fr-FR" sz="2400" b="1">
                <a:solidFill>
                  <a:schemeClr val="accent4"/>
                </a:solidFill>
              </a:rPr>
              <a:t>le</a:t>
            </a:r>
            <a:r>
              <a:rPr lang="fr-FR" sz="2400">
                <a:solidFill>
                  <a:schemeClr val="accent4"/>
                </a:solidFill>
              </a:rPr>
              <a:t> </a:t>
            </a:r>
            <a:r>
              <a:rPr lang="fr-FR" sz="2400" smtClean="0">
                <a:solidFill>
                  <a:schemeClr val="accent4"/>
                </a:solidFill>
              </a:rPr>
              <a:t>collège </a:t>
            </a:r>
            <a:r>
              <a:rPr lang="fr-FR" sz="2400" b="1" smtClean="0">
                <a:solidFill>
                  <a:schemeClr val="accent4"/>
                </a:solidFill>
              </a:rPr>
              <a:t>le</a:t>
            </a:r>
            <a:r>
              <a:rPr lang="fr-FR" sz="2400" smtClean="0">
                <a:solidFill>
                  <a:schemeClr val="accent4"/>
                </a:solidFill>
              </a:rPr>
              <a:t> plus nerveux</a:t>
            </a:r>
            <a:endParaRPr lang="ru-RU" sz="240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ru-RU" sz="240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fr-FR" sz="2400" smtClean="0">
              <a:solidFill>
                <a:schemeClr val="accent4"/>
              </a:solidFill>
            </a:endParaRPr>
          </a:p>
          <a:p>
            <a:endParaRPr lang="ru-RU" sz="240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ru-RU" sz="240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ru-RU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5A659E87-CA1F-4BBE-A230-59F0B1E07E30}" type="slidenum">
              <a:rPr lang="ru-RU" smtClean="0"/>
              <a:t>6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957508"/>
              </p:ext>
            </p:extLst>
          </p:nvPr>
        </p:nvGraphicFramePr>
        <p:xfrm>
          <a:off x="923731" y="2519266"/>
          <a:ext cx="9246635" cy="3937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2587"/>
                <a:gridCol w="4404048"/>
              </a:tblGrid>
              <a:tr h="3937518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400" b="0" smtClean="0">
                          <a:solidFill>
                            <a:schemeClr val="tx2"/>
                          </a:solidFill>
                        </a:rPr>
                        <a:t>умный ученик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400" b="0" baseline="0" smtClean="0">
                          <a:solidFill>
                            <a:schemeClr val="tx2"/>
                          </a:solidFill>
                        </a:rPr>
                        <a:t>старая песня</a:t>
                      </a:r>
                      <a:endParaRPr lang="ru-RU" sz="2400" b="0" smtClean="0">
                        <a:solidFill>
                          <a:schemeClr val="tx2"/>
                        </a:solidFill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400" b="0" smtClean="0">
                          <a:solidFill>
                            <a:schemeClr val="tx2"/>
                          </a:solidFill>
                        </a:rPr>
                        <a:t>любезная продавщица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400" b="0" smtClean="0">
                          <a:solidFill>
                            <a:schemeClr val="tx2"/>
                          </a:solidFill>
                        </a:rPr>
                        <a:t>спокойное место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400" b="0" smtClean="0">
                          <a:solidFill>
                            <a:schemeClr val="tx2"/>
                          </a:solidFill>
                        </a:rPr>
                        <a:t>искреннее письмо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400" b="0" smtClean="0">
                          <a:solidFill>
                            <a:schemeClr val="tx2"/>
                          </a:solidFill>
                        </a:rPr>
                        <a:t>ленивый мальчик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400" b="0" smtClean="0">
                          <a:solidFill>
                            <a:schemeClr val="tx2"/>
                          </a:solidFill>
                        </a:rPr>
                        <a:t>злой</a:t>
                      </a:r>
                      <a:r>
                        <a:rPr lang="ru-RU" sz="2400" b="0" baseline="0" smtClean="0">
                          <a:solidFill>
                            <a:schemeClr val="tx2"/>
                          </a:solidFill>
                        </a:rPr>
                        <a:t> контролёр</a:t>
                      </a:r>
                      <a:endParaRPr lang="ru-RU" sz="2400" b="0" smtClean="0">
                        <a:solidFill>
                          <a:schemeClr val="tx2"/>
                        </a:solidFill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400" b="0" smtClean="0">
                          <a:solidFill>
                            <a:schemeClr val="tx2"/>
                          </a:solidFill>
                        </a:rPr>
                        <a:t>болтливая соседка</a:t>
                      </a:r>
                      <a:endParaRPr lang="en-US" sz="2400" b="0" smtClean="0">
                        <a:solidFill>
                          <a:schemeClr val="tx2"/>
                        </a:solid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400" b="0" baseline="0" smtClean="0">
                          <a:solidFill>
                            <a:schemeClr val="tx2"/>
                          </a:solidFill>
                        </a:rPr>
                        <a:t>красивый портрет</a:t>
                      </a:r>
                      <a:endParaRPr lang="en-US" sz="2400" b="0" baseline="0" smtClean="0">
                        <a:solidFill>
                          <a:schemeClr val="tx2"/>
                        </a:solid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400" b="0" baseline="0" smtClean="0">
                          <a:solidFill>
                            <a:schemeClr val="tx2"/>
                          </a:solidFill>
                        </a:rPr>
                        <a:t>храбрый мужчина</a:t>
                      </a:r>
                      <a:endParaRPr lang="ru-RU" sz="2400" b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400" b="0" smtClean="0">
                          <a:solidFill>
                            <a:schemeClr val="tx2"/>
                          </a:solidFill>
                        </a:rPr>
                        <a:t>смешной фильм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400" b="0" smtClean="0">
                          <a:solidFill>
                            <a:schemeClr val="tx2"/>
                          </a:solidFill>
                        </a:rPr>
                        <a:t>весёлый</a:t>
                      </a:r>
                      <a:r>
                        <a:rPr lang="ru-RU" sz="2400" b="0" baseline="0" smtClean="0">
                          <a:solidFill>
                            <a:schemeClr val="tx2"/>
                          </a:solidFill>
                        </a:rPr>
                        <a:t> праздник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400" b="0" baseline="0" smtClean="0">
                          <a:solidFill>
                            <a:schemeClr val="tx2"/>
                          </a:solidFill>
                        </a:rPr>
                        <a:t>любопытный турист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400" b="0" baseline="0" smtClean="0">
                          <a:solidFill>
                            <a:schemeClr val="tx2"/>
                          </a:solidFill>
                        </a:rPr>
                        <a:t>мечтательная актриса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400" b="0" baseline="0" smtClean="0">
                          <a:solidFill>
                            <a:schemeClr val="tx2"/>
                          </a:solidFill>
                        </a:rPr>
                        <a:t>хороший учитель</a:t>
                      </a:r>
                      <a:endParaRPr lang="en-US" sz="2400" b="0" baseline="0" smtClean="0">
                        <a:solidFill>
                          <a:schemeClr val="tx2"/>
                        </a:solidFill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400" b="0" smtClean="0">
                          <a:solidFill>
                            <a:schemeClr val="tx2"/>
                          </a:solidFill>
                        </a:rPr>
                        <a:t>творческая</a:t>
                      </a:r>
                      <a:r>
                        <a:rPr lang="ru-RU" sz="2400" b="0" baseline="0" smtClean="0">
                          <a:solidFill>
                            <a:schemeClr val="tx2"/>
                          </a:solidFill>
                        </a:rPr>
                        <a:t> работа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400" b="0" baseline="0" smtClean="0">
                          <a:solidFill>
                            <a:schemeClr val="tx2"/>
                          </a:solidFill>
                        </a:rPr>
                        <a:t>честная девочка</a:t>
                      </a:r>
                      <a:endParaRPr lang="ru-RU" sz="2400" b="0" baseline="0" smtClean="0">
                        <a:solidFill>
                          <a:schemeClr val="tx2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400" b="0" baseline="0" smtClean="0">
                          <a:solidFill>
                            <a:schemeClr val="tx2"/>
                          </a:solidFill>
                        </a:rPr>
                        <a:t>молодой художник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400" b="0" baseline="0" smtClean="0">
                          <a:solidFill>
                            <a:schemeClr val="tx2"/>
                          </a:solidFill>
                        </a:rPr>
                        <a:t>великий </a:t>
                      </a:r>
                      <a:r>
                        <a:rPr lang="fr-FR" sz="2400" b="0" baseline="0" smtClean="0">
                          <a:solidFill>
                            <a:schemeClr val="tx2"/>
                          </a:solidFill>
                        </a:rPr>
                        <a:t>(grand) </a:t>
                      </a:r>
                      <a:r>
                        <a:rPr lang="ru-RU" sz="2400" b="0" baseline="0" smtClean="0">
                          <a:solidFill>
                            <a:schemeClr val="tx2"/>
                          </a:solidFill>
                        </a:rPr>
                        <a:t>писатель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400" b="0" smtClean="0">
                          <a:solidFill>
                            <a:schemeClr val="tx2"/>
                          </a:solidFill>
                        </a:rPr>
                        <a:t>улыбчивый врач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100938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TM03457515[[fn=Вид]]</Template>
  <TotalTime>317</TotalTime>
  <Words>459</Words>
  <Application>Microsoft Office PowerPoint</Application>
  <PresentationFormat>Широкоэкранный</PresentationFormat>
  <Paragraphs>142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Schoolbook</vt:lpstr>
      <vt:lpstr>Segoe UI</vt:lpstr>
      <vt:lpstr>Times New Roman</vt:lpstr>
      <vt:lpstr>Wingdings 2</vt:lpstr>
      <vt:lpstr>View</vt:lpstr>
      <vt:lpstr>  Comparaison - Adverbes  </vt:lpstr>
      <vt:lpstr>  Comparaison - Adjectifs  </vt:lpstr>
      <vt:lpstr>Aussi ou autant ?</vt:lpstr>
      <vt:lpstr>Traduisez les séries</vt:lpstr>
      <vt:lpstr>Traduisez les séries</vt:lpstr>
      <vt:lpstr>Traduisez et mettez au SUPERLATIF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Pour faire le portrait d’un oiseau </dc:title>
  <dc:creator>guest</dc:creator>
  <cp:lastModifiedBy>guest</cp:lastModifiedBy>
  <cp:revision>31</cp:revision>
  <dcterms:created xsi:type="dcterms:W3CDTF">2020-10-30T13:43:42Z</dcterms:created>
  <dcterms:modified xsi:type="dcterms:W3CDTF">2022-04-12T20:00:44Z</dcterms:modified>
</cp:coreProperties>
</file>