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68" r:id="rId3"/>
    <p:sldId id="267" r:id="rId4"/>
    <p:sldId id="272" r:id="rId5"/>
    <p:sldId id="270" r:id="rId6"/>
    <p:sldId id="27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287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outlineViewPr>
    <p:cViewPr>
      <p:scale>
        <a:sx n="33" d="100"/>
        <a:sy n="33" d="100"/>
      </p:scale>
      <p:origin x="0" y="-1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66-9E3B-4D62-A7B6-076AB03D735F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101-2BCD-46DD-A8B9-5BF8E0967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8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09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5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5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1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6D0584-5F68-479E-95FB-9E6AC790EF83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208483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Passé composé </a:t>
            </a:r>
            <a:r>
              <a:rPr lang="ru-RU" sz="2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глаголом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être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8586" y="2149268"/>
            <a:ext cx="10196046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24128" y="1447061"/>
          <a:ext cx="10436944" cy="522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944"/>
              </a:tblGrid>
              <a:tr h="470516">
                <a:tc>
                  <a:txBody>
                    <a:bodyPr/>
                    <a:lstStyle/>
                    <a:p>
                      <a:pPr algn="ctr"/>
                      <a:r>
                        <a:rPr lang="fr-FR" sz="24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être + participe passé 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4362232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глаголы</a:t>
                      </a:r>
                      <a:endParaRPr lang="fr-FR" sz="2400" b="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aller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allé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venir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venu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arriver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partir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parti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entrer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sortir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sorti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naître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– né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mourir </a:t>
                      </a:r>
                      <a:r>
                        <a:rPr lang="fr-FR" sz="18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 mort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tomber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passer, rester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revenir, retourner, rentrer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devenir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fr-FR" sz="1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monter, descendre</a:t>
                      </a:r>
                      <a:endParaRPr lang="fr-FR" sz="2400" b="1" baseline="0" dirty="0" smtClean="0">
                        <a:solidFill>
                          <a:srgbClr val="C0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все возвратные глаголы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4" r="2669" b="14488"/>
          <a:stretch/>
        </p:blipFill>
        <p:spPr>
          <a:xfrm>
            <a:off x="2935907" y="2295859"/>
            <a:ext cx="8459112" cy="26189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51572" y="4012994"/>
            <a:ext cx="89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naître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84056" y="479454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mourir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3052" y="2208651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entrer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86783" y="2196664"/>
            <a:ext cx="649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sortir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0129" y="394168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aller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1361" y="3572353"/>
            <a:ext cx="805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arriver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8675" y="3345639"/>
            <a:ext cx="62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venir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5463" y="3374485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rester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4388" y="2255899"/>
            <a:ext cx="710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partir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80596" y="3850229"/>
            <a:ext cx="1030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revenir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retourner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rentrer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32749" y="3374485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tomber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5105" y="3828328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monter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34045" y="3377045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passer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16968" y="2696017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descendre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4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57452"/>
            <a:ext cx="9720072" cy="113634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Passé composé </a:t>
            </a:r>
            <a: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17576"/>
            <a:ext cx="10196046" cy="41725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buNone/>
            </a:pPr>
            <a:endParaRPr lang="fr-FR" sz="21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fr-FR" sz="7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7200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endParaRPr lang="ru-RU" sz="7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3200" dirty="0"/>
              <a:t> </a:t>
            </a:r>
            <a:endParaRPr lang="ru-RU" sz="3200" dirty="0"/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24128" y="1491448"/>
          <a:ext cx="10507965" cy="44743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07965"/>
              </a:tblGrid>
              <a:tr h="447434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fr-FR" sz="1600" b="0" kern="1200" baseline="0" dirty="0" smtClean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024126" y="1509205"/>
          <a:ext cx="10507967" cy="498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5719"/>
                <a:gridCol w="3266982"/>
                <a:gridCol w="4625266"/>
              </a:tblGrid>
              <a:tr h="11764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Modèle:  </a:t>
                      </a:r>
                      <a:r>
                        <a:rPr lang="fr-FR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je viens →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              je suis venu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              je ne suis pas venu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800" b="1" kern="120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Modèle:</a:t>
                      </a:r>
                      <a:r>
                        <a:rPr lang="fr-FR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je me promène →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              je me suis promené</a:t>
                      </a:r>
                    </a:p>
                    <a:p>
                      <a:pPr marL="0" lv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fr-FR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               je ne me suis pas promené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6188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vais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arrive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vient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partons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entres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partent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sortez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 tombent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restent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deviens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revenons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naît (naître)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me présente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nous voyons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s’amusent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te reposes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vous préparez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se baigne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896644"/>
            <a:ext cx="9720072" cy="118818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Je prends </a:t>
            </a:r>
            <a:r>
              <a:rPr lang="fr-FR" sz="2800" u="sng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 bus</a:t>
            </a: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→ Je </a:t>
            </a:r>
            <a:r>
              <a:rPr lang="fr-FR" sz="28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</a:t>
            </a: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prends → Je </a:t>
            </a:r>
            <a:r>
              <a:rPr lang="fr-FR" sz="28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l’</a:t>
            </a: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 pris </a:t>
            </a:r>
            <a:r>
              <a:rPr lang="ru-RU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J’écris </a:t>
            </a:r>
            <a:r>
              <a:rPr lang="fr-FR" sz="2800" u="sng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à ma sœur</a:t>
            </a: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→ Je </a:t>
            </a:r>
            <a:r>
              <a:rPr lang="fr-FR" sz="28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lui</a:t>
            </a: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écris → Je </a:t>
            </a:r>
            <a:r>
              <a:rPr lang="fr-FR" sz="28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lui</a:t>
            </a:r>
            <a:r>
              <a:rPr lang="fr-FR" sz="28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ai écrit </a:t>
            </a:r>
            <a:r>
              <a:rPr lang="ru-RU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28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904" y="2084831"/>
            <a:ext cx="9720071" cy="4449134"/>
          </a:xfrm>
        </p:spPr>
        <p:txBody>
          <a:bodyPr/>
          <a:lstStyle/>
          <a:p>
            <a:pPr marL="0" lvl="0" indent="0">
              <a:buNone/>
            </a:pP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9483"/>
              </p:ext>
            </p:extLst>
          </p:nvPr>
        </p:nvGraphicFramePr>
        <p:xfrm>
          <a:off x="1112904" y="2084831"/>
          <a:ext cx="997530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564"/>
                <a:gridCol w="4984742"/>
              </a:tblGrid>
              <a:tr h="444913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comprends ce texte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 mets ce chapeau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voyons ces enfants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croit ce journaliste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lit ce poème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connaissez cet écrivain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attendent leurs amis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perd sa montre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boivent ce jus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construisez ce bâtiment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ouvrons la porte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traduit cette pièce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écrivez à vos collègues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réponds à ma grand-mère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téléphonons à nos parents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parlent à leur chef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souris à cette belle fille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2400" b="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2400" b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46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896645"/>
            <a:ext cx="9720072" cy="4705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36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même</a:t>
            </a:r>
            <a:endParaRPr lang="ru-RU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904" y="2084831"/>
            <a:ext cx="9720071" cy="4449134"/>
          </a:xfrm>
        </p:spPr>
        <p:txBody>
          <a:bodyPr/>
          <a:lstStyle/>
          <a:p>
            <a:pPr marL="0" lvl="0" indent="0">
              <a:buNone/>
            </a:pP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251413"/>
              </p:ext>
            </p:extLst>
          </p:nvPr>
        </p:nvGraphicFramePr>
        <p:xfrm>
          <a:off x="1112904" y="1615736"/>
          <a:ext cx="9975306" cy="491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5306"/>
              </a:tblGrid>
              <a:tr h="4918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EX. 1. Complétez avec 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</a:t>
                      </a:r>
                      <a:r>
                        <a:rPr lang="fr-FR" sz="240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 même / la même / les mêmes</a:t>
                      </a:r>
                      <a:endParaRPr lang="fr-FR" sz="24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Monique et Cécile se ressemblent. Elles ont ….. coiffure.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 s’habillent de ….. façon. Elles portent ….. robe bleue, ….. manteau, ….. sacs et ….. bijoux.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2. Pierre et son frère sont nés ….. jour. Ils ont ….. habitudes et ….. goûts!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2400" b="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EX. 2. Complétez avec 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moi-même,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toi-même,</a:t>
                      </a:r>
                      <a:r>
                        <a:rPr lang="fr-FR" sz="24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etc.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Les enfants font leurs devoirs … 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peux ranger ta chambre … 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 fait la cuisine … .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s’occupe de ce dossier … 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arabicPeriod"/>
                        <a:tabLst/>
                        <a:defRPr/>
                      </a:pPr>
                      <a:r>
                        <a:rPr lang="fr-FR" sz="2400" b="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devez répondre aux questions … 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77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495911" cy="55112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Les activités quotidiennes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1" r="8520" b="23434"/>
          <a:stretch/>
        </p:blipFill>
        <p:spPr bwMode="auto">
          <a:xfrm>
            <a:off x="1402672" y="1040876"/>
            <a:ext cx="9286042" cy="542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62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495911" cy="1456648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Les activités </a:t>
            </a:r>
            <a:b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4000" dirty="0" smtClean="0">
                <a:solidFill>
                  <a:schemeClr val="accent5">
                    <a:lumMod val="75000"/>
                  </a:schemeClr>
                </a:solidFill>
              </a:rPr>
              <a:t>quotidiennes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35" y="105067"/>
            <a:ext cx="6533966" cy="6487998"/>
          </a:xfrm>
        </p:spPr>
      </p:pic>
    </p:spTree>
    <p:extLst>
      <p:ext uri="{BB962C8B-B14F-4D97-AF65-F5344CB8AC3E}">
        <p14:creationId xmlns:p14="http://schemas.microsoft.com/office/powerpoint/2010/main" val="289582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692</TotalTime>
  <Words>346</Words>
  <Application>Microsoft Office PowerPoint</Application>
  <PresentationFormat>Широкоэкранный</PresentationFormat>
  <Paragraphs>101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Calibri</vt:lpstr>
      <vt:lpstr>Segoe UI</vt:lpstr>
      <vt:lpstr>Tw Cen MT</vt:lpstr>
      <vt:lpstr>Tw Cen MT Condensed</vt:lpstr>
      <vt:lpstr>Wingdings</vt:lpstr>
      <vt:lpstr>Wingdings 3</vt:lpstr>
      <vt:lpstr>Интеграл</vt:lpstr>
      <vt:lpstr>Passé composé с глаголом être</vt:lpstr>
      <vt:lpstr>  Passé composé  </vt:lpstr>
      <vt:lpstr>Je prends le bus → Je le prends → Je l’ai pris  J’écris à ma sœur → Je lui écris → Je lui ai écrit  </vt:lpstr>
      <vt:lpstr>même</vt:lpstr>
      <vt:lpstr>Les activités quotidiennes</vt:lpstr>
      <vt:lpstr>Les activités  quotidiennes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1-2</dc:title>
  <dc:creator>guest</dc:creator>
  <cp:lastModifiedBy>guest</cp:lastModifiedBy>
  <cp:revision>87</cp:revision>
  <dcterms:created xsi:type="dcterms:W3CDTF">2020-09-06T18:19:35Z</dcterms:created>
  <dcterms:modified xsi:type="dcterms:W3CDTF">2021-11-30T15:26:04Z</dcterms:modified>
</cp:coreProperties>
</file>