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75" r:id="rId4"/>
    <p:sldId id="276" r:id="rId5"/>
    <p:sldId id="262" r:id="rId6"/>
    <p:sldId id="265" r:id="rId7"/>
    <p:sldId id="271" r:id="rId8"/>
    <p:sldId id="266" r:id="rId9"/>
    <p:sldId id="267" r:id="rId10"/>
    <p:sldId id="268" r:id="rId11"/>
    <p:sldId id="270" r:id="rId12"/>
    <p:sldId id="272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310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outlineViewPr>
    <p:cViewPr>
      <p:scale>
        <a:sx n="33" d="100"/>
        <a:sy n="33" d="100"/>
      </p:scale>
      <p:origin x="0" y="-1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66-9E3B-4D62-A7B6-076AB03D735F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101-2BCD-46DD-A8B9-5BF8E0967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8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18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004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832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69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17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58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09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7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9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5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1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6D0584-5F68-479E-95FB-9E6AC790EF8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Leçon </a:t>
            </a:r>
            <a:r>
              <a:rPr lang="ru-RU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Accent français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5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857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ударные местоимения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ru-RU" sz="2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(Доп. Упражнения)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7576"/>
            <a:ext cx="10196046" cy="41725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fr-FR" sz="21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Exercice 1. </a:t>
            </a:r>
            <a:r>
              <a:rPr lang="ru-RU" sz="21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Ответьте </a:t>
            </a:r>
            <a:r>
              <a:rPr lang="ru-RU" sz="21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вопросы, используя ударные местоимения</a:t>
            </a:r>
            <a:r>
              <a:rPr lang="ru-RU" sz="21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fr-FR" sz="21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fr-FR" sz="7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200" dirty="0"/>
              <a:t> </a:t>
            </a:r>
            <a:endParaRPr lang="ru-RU" sz="3200" dirty="0"/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28145"/>
              </p:ext>
            </p:extLst>
          </p:nvPr>
        </p:nvGraphicFramePr>
        <p:xfrm>
          <a:off x="1024128" y="2805344"/>
          <a:ext cx="9135872" cy="31604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59926"/>
                <a:gridCol w="4575946"/>
              </a:tblGrid>
              <a:tr h="3160450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C’est toi, sur cette photo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vas à Paris avec Jacques et Pierre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travailles pour M. Renoir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veux aller au cinéma avec Hélène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allez chez Mme Biset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habite avec ses parents?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peux rester avec moi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devez parler avec le directeur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pouvez déjeuner avec nous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dois aller chez tes copains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parlez de moi ?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dînes avec Arlette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et Julie?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597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857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ударные местоимения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ru-RU" sz="2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(Доп. Упражнения)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7576"/>
            <a:ext cx="10196046" cy="417250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r>
              <a:rPr lang="fr-FR" sz="3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Exercice </a:t>
            </a:r>
            <a:r>
              <a:rPr lang="ru-RU" sz="3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fr-FR" sz="3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3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Ответьте по образцу.</a:t>
            </a:r>
          </a:p>
          <a:p>
            <a:pPr marL="0" indent="0">
              <a:buNone/>
            </a:pPr>
            <a:r>
              <a:rPr lang="fr-FR" sz="38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Modèle. </a:t>
            </a:r>
            <a:r>
              <a:rPr lang="fr-FR" sz="38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J’aime </a:t>
            </a:r>
            <a:r>
              <a:rPr lang="fr-FR" sz="3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les croissants, et toi ? 	</a:t>
            </a:r>
            <a:endParaRPr lang="ru-RU" sz="38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Moi aussi, j’aime les croissants. </a:t>
            </a:r>
            <a:endParaRPr lang="ru-RU" sz="38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8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Et moi non, je n’aime pas les croissants.</a:t>
            </a:r>
            <a:endParaRPr lang="ru-RU" sz="38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endParaRPr lang="fr-FR" sz="21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fr-FR" sz="7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200" dirty="0"/>
              <a:t> </a:t>
            </a:r>
            <a:endParaRPr lang="ru-RU" sz="3200" dirty="0"/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290350"/>
              </p:ext>
            </p:extLst>
          </p:nvPr>
        </p:nvGraphicFramePr>
        <p:xfrm>
          <a:off x="1024128" y="3737499"/>
          <a:ext cx="9135872" cy="22282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59926"/>
                <a:gridCol w="4575946"/>
              </a:tblGrid>
              <a:tr h="2228295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connais cet écrivain, et toi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devons partir, et vous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veux prendre le métro, et toi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dois être au bureau à 9h, et toi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voulons prendre un café, et vous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comprends bien l’espagnol, et toi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fr-FR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apprenons l’allemand, et vous 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en-US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mets une cravate, et toi?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b="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71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Quel âge ont-ils? </a:t>
            </a:r>
            <a:b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Quelle est leur nationalité?</a:t>
            </a:r>
            <a:b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Quelle est leur profession? Où travaillent-ils?</a:t>
            </a:r>
            <a:endParaRPr lang="ru-RU" sz="2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444833"/>
              </p:ext>
            </p:extLst>
          </p:nvPr>
        </p:nvGraphicFramePr>
        <p:xfrm>
          <a:off x="594804" y="2286000"/>
          <a:ext cx="11070456" cy="39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60"/>
                <a:gridCol w="3675355"/>
                <a:gridCol w="4119241"/>
              </a:tblGrid>
              <a:tr h="3963880"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Massimo Bottura –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59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ans, Italie</a:t>
                      </a:r>
                    </a:p>
                    <a:p>
                      <a:endParaRPr lang="fr-FR" baseline="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Anna Gavalda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–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50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ans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, France</a:t>
                      </a:r>
                      <a:endParaRPr lang="fr-FR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fr-FR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David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LaChapelle –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58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</a:rPr>
                        <a:t>ans,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baseline="0" dirty="0" smtClean="0">
                          <a:solidFill>
                            <a:srgbClr val="002060"/>
                          </a:solidFill>
                        </a:rPr>
                        <a:t>Etats-Unis</a:t>
                      </a:r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013" y="2286000"/>
            <a:ext cx="2568282" cy="38493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1" r="25705"/>
          <a:stretch/>
        </p:blipFill>
        <p:spPr>
          <a:xfrm>
            <a:off x="762460" y="2702163"/>
            <a:ext cx="2930651" cy="34904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0"/>
          <a:stretch/>
        </p:blipFill>
        <p:spPr>
          <a:xfrm>
            <a:off x="4150075" y="2702162"/>
            <a:ext cx="3072403" cy="34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7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Quel âge ont-ils? </a:t>
            </a:r>
            <a:b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Quelle est leur nationalité?</a:t>
            </a:r>
            <a:b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Quelle est leur profession</a:t>
            </a:r>
            <a:r>
              <a:rPr lang="fr-FR" sz="20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 Où travaillent-ils?</a:t>
            </a:r>
            <a:endParaRPr lang="ru-RU" sz="2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320177"/>
              </p:ext>
            </p:extLst>
          </p:nvPr>
        </p:nvGraphicFramePr>
        <p:xfrm>
          <a:off x="825624" y="2286000"/>
          <a:ext cx="10839636" cy="39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780"/>
                <a:gridCol w="3817398"/>
                <a:gridCol w="3595458"/>
              </a:tblGrid>
              <a:tr h="396388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Antonin Lévy – </a:t>
                      </a:r>
                    </a:p>
                    <a:p>
                      <a:pPr algn="ctr"/>
                      <a:r>
                        <a:rPr lang="fr-FR" b="1" baseline="0" dirty="0" smtClean="0">
                          <a:solidFill>
                            <a:srgbClr val="002060"/>
                          </a:solidFill>
                        </a:rPr>
                        <a:t>40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</a:rPr>
                        <a:t>ans, France</a:t>
                      </a:r>
                    </a:p>
                    <a:p>
                      <a:endParaRPr lang="fr-FR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Diane Kruger – </a:t>
                      </a:r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45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b="1" baseline="0" dirty="0" smtClean="0">
                          <a:solidFill>
                            <a:srgbClr val="002060"/>
                          </a:solidFill>
                        </a:rPr>
                        <a:t>ans, Allemagne</a:t>
                      </a:r>
                      <a:endParaRPr lang="ru-RU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fr-FR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Pavel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 Dourov – 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</a:rPr>
                        <a:t>ans, Russie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2" r="-1"/>
          <a:stretch/>
        </p:blipFill>
        <p:spPr>
          <a:xfrm>
            <a:off x="8206684" y="3213716"/>
            <a:ext cx="3361270" cy="24901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5" r="17976"/>
          <a:stretch/>
        </p:blipFill>
        <p:spPr>
          <a:xfrm>
            <a:off x="1001934" y="3003201"/>
            <a:ext cx="3023463" cy="29112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7" r="27293"/>
          <a:stretch/>
        </p:blipFill>
        <p:spPr>
          <a:xfrm>
            <a:off x="4771073" y="2706598"/>
            <a:ext cx="2689935" cy="334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3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7" y="538385"/>
            <a:ext cx="9720072" cy="116188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Звуки</a:t>
            </a:r>
            <a:r>
              <a:rPr lang="fr-FR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правила чтения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062898"/>
              </p:ext>
            </p:extLst>
          </p:nvPr>
        </p:nvGraphicFramePr>
        <p:xfrm>
          <a:off x="1023938" y="1803163"/>
          <a:ext cx="9720261" cy="42034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0537"/>
                <a:gridCol w="5042018"/>
                <a:gridCol w="2907706"/>
              </a:tblGrid>
              <a:tr h="414222">
                <a:tc>
                  <a:txBody>
                    <a:bodyPr/>
                    <a:lstStyle/>
                    <a:p>
                      <a:r>
                        <a:rPr lang="ru-RU" dirty="0" smtClean="0"/>
                        <a:t>Звук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1794078">
                <a:tc>
                  <a:txBody>
                    <a:bodyPr/>
                    <a:lstStyle/>
                    <a:p>
                      <a:r>
                        <a:rPr lang="fr-FR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fr-FR" sz="1800" b="1" i="1" kern="1200" dirty="0" smtClean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ã</a:t>
                      </a:r>
                      <a:r>
                        <a:rPr lang="fr-FR" sz="1800" b="1" i="0" kern="1200" dirty="0" smtClean="0">
                          <a:solidFill>
                            <a:srgbClr val="0070C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]</a:t>
                      </a:r>
                      <a:endParaRPr lang="fr-FR" b="1" i="0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fr-FR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an, </a:t>
                      </a:r>
                      <a:r>
                        <a:rPr lang="fr-FR" b="1" dirty="0" err="1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</a:t>
                      </a:r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ru-RU" sz="1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      на</a:t>
                      </a:r>
                      <a:r>
                        <a:rPr lang="ru-RU" sz="1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конце слова или перед </a:t>
                      </a:r>
                      <a:r>
                        <a:rPr lang="ru-RU" sz="1400" baseline="0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согл</a:t>
                      </a:r>
                      <a:r>
                        <a:rPr lang="ru-RU" sz="1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(кроме </a:t>
                      </a:r>
                      <a:r>
                        <a:rPr lang="en-US" sz="1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n, m)</a:t>
                      </a:r>
                      <a:endParaRPr lang="ru-RU" sz="1400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1800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en, </a:t>
                      </a:r>
                      <a:r>
                        <a:rPr lang="fr-FR" sz="1800" b="1" dirty="0" err="1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em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endParaRPr lang="fr-FR" sz="1800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mam</a:t>
                      </a:r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</a:t>
                      </a:r>
                    </a:p>
                    <a:p>
                      <a:endParaRPr lang="fr-FR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</a:t>
                      </a:r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</a:t>
                      </a:r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50926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 читается на конце слова после носовых гласных</a:t>
                      </a:r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blanc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2324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cc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читается как 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fr-FR" b="1" baseline="0" dirty="0" err="1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ks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перед 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i, e, y</a:t>
                      </a:r>
                      <a:endParaRPr lang="ru-RU" b="1" baseline="0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      как 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k]</a:t>
                      </a:r>
                      <a:r>
                        <a:rPr lang="fr-FR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перед </a:t>
                      </a:r>
                      <a:r>
                        <a:rPr lang="fr-FR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a, o, u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и </a:t>
                      </a:r>
                      <a:r>
                        <a:rPr lang="ru-RU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согласной</a:t>
                      </a:r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accent</a:t>
                      </a:r>
                    </a:p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accord</a:t>
                      </a:r>
                    </a:p>
                  </a:txBody>
                  <a:tcPr/>
                </a:tc>
              </a:tr>
              <a:tr h="7149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 открытом слоге перед удвоенной согласной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→ 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ru-RU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fr-FR" b="1" dirty="0" smtClean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me/</a:t>
                      </a:r>
                      <a:r>
                        <a:rPr lang="fr-FR" dirty="0" err="1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ssage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3701988" y="2361460"/>
            <a:ext cx="124288" cy="621437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2489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Prendre, apprendre, comprendre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02" y="2084832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18465"/>
              </p:ext>
            </p:extLst>
          </p:nvPr>
        </p:nvGraphicFramePr>
        <p:xfrm>
          <a:off x="1109709" y="1908699"/>
          <a:ext cx="8922057" cy="434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010"/>
                <a:gridCol w="4866047"/>
              </a:tblGrid>
              <a:tr h="105141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Prendre –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брать, принимать</a:t>
                      </a:r>
                    </a:p>
                    <a:p>
                      <a:pPr algn="ctr"/>
                      <a:r>
                        <a:rPr lang="fr-FR" sz="24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Apprendre –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учить, узнавать</a:t>
                      </a:r>
                    </a:p>
                    <a:p>
                      <a:pPr algn="ctr"/>
                      <a:r>
                        <a:rPr lang="fr-FR" sz="24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Comprendre – 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понимать </a:t>
                      </a:r>
                      <a:endParaRPr lang="ru-RU" sz="24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prend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pren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</a:t>
                      </a:r>
                      <a:r>
                        <a:rPr lang="fr-FR" sz="28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prend</a:t>
                      </a:r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pren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ez</a:t>
                      </a: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/Elle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pren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endParaRPr lang="fr-FR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/Elles </a:t>
                      </a:r>
                      <a:r>
                        <a:rPr lang="fr-FR" sz="2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prenn</a:t>
                      </a: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sz="28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23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Mettre</a:t>
            </a:r>
            <a:r>
              <a:rPr lang="fr-FR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 Devoir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02" y="2084832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3726"/>
              </p:ext>
            </p:extLst>
          </p:nvPr>
        </p:nvGraphicFramePr>
        <p:xfrm>
          <a:off x="1109709" y="1908699"/>
          <a:ext cx="10058400" cy="412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18"/>
                <a:gridCol w="3117412"/>
                <a:gridCol w="2130176"/>
                <a:gridCol w="2623794"/>
              </a:tblGrid>
              <a:tr h="1051412">
                <a:tc gridSpan="2">
                  <a:txBody>
                    <a:bodyPr/>
                    <a:lstStyle/>
                    <a:p>
                      <a:pPr algn="l"/>
                      <a:r>
                        <a:rPr lang="fr-FR" sz="280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Mettre</a:t>
                      </a:r>
                      <a:r>
                        <a:rPr lang="fr-FR" sz="28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</a:t>
                      </a:r>
                      <a:r>
                        <a:rPr lang="ru-RU" sz="2800" baseline="0" dirty="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класть, ставить</a:t>
                      </a:r>
                      <a:endParaRPr lang="ru-RU" sz="2800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Devoir – </a:t>
                      </a:r>
                      <a:r>
                        <a:rPr lang="ru-RU" sz="2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быть должным</a:t>
                      </a:r>
                      <a:endParaRPr lang="ru-RU" sz="2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mett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doi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</a:t>
                      </a:r>
                      <a:r>
                        <a:rPr lang="fr-FR" sz="24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mett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ez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doi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ez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4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973881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/Elle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fr-FR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/Elles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mett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/Elle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doi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/Elles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doiv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25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Слитный артикль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744104"/>
              </p:ext>
            </p:extLst>
          </p:nvPr>
        </p:nvGraphicFramePr>
        <p:xfrm>
          <a:off x="870012" y="2405848"/>
          <a:ext cx="9289988" cy="336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994"/>
                <a:gridCol w="4644994"/>
              </a:tblGrid>
              <a:tr h="147369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à</a:t>
                      </a:r>
                      <a:r>
                        <a:rPr lang="fr-FR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le = au</a:t>
                      </a:r>
                    </a:p>
                    <a:p>
                      <a:endParaRPr lang="fr-FR" sz="2400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à + les = aux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+ le = du</a:t>
                      </a:r>
                    </a:p>
                    <a:p>
                      <a:endParaRPr lang="fr-FR" sz="2400" baseline="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+ les = des</a:t>
                      </a:r>
                      <a:endParaRPr lang="ru-RU" sz="24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837678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parle  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professeur</a:t>
                      </a:r>
                    </a:p>
                    <a:p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à la secrétaire</a:t>
                      </a:r>
                    </a:p>
                    <a:p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à l’architecte</a:t>
                      </a:r>
                    </a:p>
                    <a:p>
                      <a:endParaRPr lang="fr-FR" sz="20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aux ͜</a:t>
                      </a:r>
                      <a:r>
                        <a:rPr lang="fr-FR" sz="2000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enfants</a:t>
                      </a:r>
                      <a:endParaRPr lang="ru-RU" sz="20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parle  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professeur</a:t>
                      </a:r>
                    </a:p>
                    <a:p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de la secrétaire</a:t>
                      </a:r>
                    </a:p>
                    <a:p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de l’architecte</a:t>
                      </a:r>
                    </a:p>
                    <a:p>
                      <a:endParaRPr lang="fr-FR" sz="20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     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 ͜</a:t>
                      </a:r>
                      <a:r>
                        <a:rPr lang="fr-FR" sz="2000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0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enfants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81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TOUT 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09" y="2149268"/>
            <a:ext cx="1076052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местоимение «всё» 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fr-FR" sz="2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Tout</a:t>
            </a: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va bien!  J’aime </a:t>
            </a:r>
            <a:r>
              <a:rPr lang="fr-FR" sz="2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tout</a:t>
            </a: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Nous parlons de </a:t>
            </a:r>
            <a:r>
              <a:rPr lang="fr-FR" sz="2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tout</a:t>
            </a:r>
            <a:r>
              <a:rPr lang="fr-FR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0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прилагательное «весь, все»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56167"/>
              </p:ext>
            </p:extLst>
          </p:nvPr>
        </p:nvGraphicFramePr>
        <p:xfrm>
          <a:off x="941034" y="4065972"/>
          <a:ext cx="8868791" cy="218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487"/>
                <a:gridCol w="3378161"/>
                <a:gridCol w="4634143"/>
              </a:tblGrid>
              <a:tr h="719092">
                <a:tc>
                  <a:txBody>
                    <a:bodyPr/>
                    <a:lstStyle/>
                    <a:p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Singulier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Pluriel</a:t>
                      </a:r>
                      <a:endParaRPr lang="ru-RU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73092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tout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travail</a:t>
                      </a:r>
                      <a:endParaRPr lang="ru-RU" dirty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tous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mes</a:t>
                      </a:r>
                      <a:r>
                        <a:rPr lang="fr-FR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amis</a:t>
                      </a:r>
                      <a:endParaRPr lang="ru-RU" dirty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73092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toute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 journée</a:t>
                      </a:r>
                      <a:endParaRPr lang="ru-RU" dirty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toutes </a:t>
                      </a:r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ces robes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TOUT  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доп. упражнение</a:t>
            </a:r>
            <a:r>
              <a:rPr lang="fr-FR" sz="28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28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09" y="2149268"/>
            <a:ext cx="10760523" cy="4023360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Traduisez:</a:t>
            </a:r>
          </a:p>
          <a:p>
            <a:pPr marL="128016" lvl="1" indent="0">
              <a:buNone/>
            </a:pPr>
            <a:endParaRPr lang="fr-FR" sz="24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8016" lvl="1" indent="0">
              <a:buNone/>
            </a:pPr>
            <a:endParaRPr lang="ru-RU" sz="20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452868"/>
              </p:ext>
            </p:extLst>
          </p:nvPr>
        </p:nvGraphicFramePr>
        <p:xfrm>
          <a:off x="736846" y="2592280"/>
          <a:ext cx="942315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577"/>
                <a:gridCol w="4711577"/>
              </a:tblGrid>
              <a:tr h="35803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все пассажиры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поезда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вся толпа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номера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собрания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бизнесмены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весь бассейн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весь чемодан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эти школы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мои проекты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весь этот сад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их машины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ваши билеты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твои сумки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все наши бумаги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вся эта работа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47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Ударные местоимения</a:t>
            </a:r>
            <a:endParaRPr lang="ru-RU" sz="44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09" y="2149268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70394"/>
              </p:ext>
            </p:extLst>
          </p:nvPr>
        </p:nvGraphicFramePr>
        <p:xfrm>
          <a:off x="1024128" y="2084832"/>
          <a:ext cx="9135872" cy="361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968"/>
                <a:gridCol w="2283968"/>
                <a:gridCol w="2283968"/>
                <a:gridCol w="2283968"/>
              </a:tblGrid>
              <a:tr h="674987">
                <a:tc>
                  <a:txBody>
                    <a:bodyPr/>
                    <a:lstStyle/>
                    <a:p>
                      <a:r>
                        <a:rPr lang="ru-RU" dirty="0" smtClean="0"/>
                        <a:t>Безударные </a:t>
                      </a:r>
                      <a:r>
                        <a:rPr lang="ru-RU" dirty="0" err="1" smtClean="0"/>
                        <a:t>приглагольные</a:t>
                      </a:r>
                      <a:r>
                        <a:rPr lang="ru-RU" dirty="0" smtClean="0"/>
                        <a:t> мест.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Ударные</a:t>
                      </a:r>
                      <a:r>
                        <a:rPr lang="ru-RU" baseline="0" dirty="0" smtClean="0"/>
                        <a:t> местоимения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Безударные </a:t>
                      </a:r>
                      <a:r>
                        <a:rPr lang="ru-RU" dirty="0" err="1" smtClean="0"/>
                        <a:t>приглагольные</a:t>
                      </a:r>
                      <a:r>
                        <a:rPr lang="ru-RU" dirty="0" smtClean="0"/>
                        <a:t> мест.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Ударные</a:t>
                      </a:r>
                      <a:r>
                        <a:rPr lang="ru-RU" baseline="0" dirty="0" smtClean="0"/>
                        <a:t> местоимения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moi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toi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lui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eux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674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</a:t>
                      </a:r>
                      <a:endParaRPr lang="ru-RU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70C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</a:t>
                      </a:r>
                      <a:endParaRPr lang="ru-RU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1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Употребление ударных местоимений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8586" y="2149268"/>
            <a:ext cx="10196046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 parle français? –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Moi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Toi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tu restes à Paris, et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moi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je pars.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 veux travailler avec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lui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 veux aller au cinéma?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Moi aussi</a:t>
            </a:r>
            <a:r>
              <a:rPr lang="fr-FR" sz="36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71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513</TotalTime>
  <Words>507</Words>
  <Application>Microsoft Office PowerPoint</Application>
  <PresentationFormat>Широкоэкранный</PresentationFormat>
  <Paragraphs>194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Segoe UI</vt:lpstr>
      <vt:lpstr>Tw Cen MT</vt:lpstr>
      <vt:lpstr>Tw Cen MT Condensed</vt:lpstr>
      <vt:lpstr>Wingdings</vt:lpstr>
      <vt:lpstr>Wingdings 3</vt:lpstr>
      <vt:lpstr>Интеграл</vt:lpstr>
      <vt:lpstr>Leçon 7</vt:lpstr>
      <vt:lpstr>Звуки и правила чтения</vt:lpstr>
      <vt:lpstr>Prendre, apprendre, comprendre</vt:lpstr>
      <vt:lpstr>Mettre - Devoir</vt:lpstr>
      <vt:lpstr>Слитный артикль</vt:lpstr>
      <vt:lpstr>TOUT </vt:lpstr>
      <vt:lpstr>TOUT  (доп. упражнение)</vt:lpstr>
      <vt:lpstr>Ударные местоимения</vt:lpstr>
      <vt:lpstr>Употребление ударных местоимений</vt:lpstr>
      <vt:lpstr>   ударные местоимения  (Доп. Упражнения) </vt:lpstr>
      <vt:lpstr>   ударные местоимения  (Доп. Упражнения) </vt:lpstr>
      <vt:lpstr>Quel âge ont-ils?  Quelle est leur nationalité? Quelle est leur profession? Où travaillent-ils?</vt:lpstr>
      <vt:lpstr>Quel âge ont-ils?  Quelle est leur nationalité? Quelle est leur profession? Où travaillent-ils?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1-2</dc:title>
  <dc:creator>guest</dc:creator>
  <cp:lastModifiedBy>guest</cp:lastModifiedBy>
  <cp:revision>59</cp:revision>
  <dcterms:created xsi:type="dcterms:W3CDTF">2020-09-06T18:19:35Z</dcterms:created>
  <dcterms:modified xsi:type="dcterms:W3CDTF">2021-10-15T15:23:07Z</dcterms:modified>
</cp:coreProperties>
</file>