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2" r:id="rId4"/>
    <p:sldId id="268" r:id="rId5"/>
    <p:sldId id="266" r:id="rId6"/>
    <p:sldId id="267" r:id="rId7"/>
    <p:sldId id="273" r:id="rId8"/>
    <p:sldId id="271" r:id="rId9"/>
    <p:sldId id="274" r:id="rId10"/>
    <p:sldId id="275" r:id="rId11"/>
    <p:sldId id="272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310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outlineViewPr>
    <p:cViewPr>
      <p:scale>
        <a:sx n="33" d="100"/>
        <a:sy n="33" d="100"/>
      </p:scale>
      <p:origin x="0" y="-1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66-9E3B-4D62-A7B6-076AB03D735F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101-2BCD-46DD-A8B9-5BF8E0967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8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32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9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7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58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097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87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86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808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38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3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5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1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6D0584-5F68-479E-95FB-9E6AC790EF83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Leçon </a:t>
            </a:r>
            <a:r>
              <a:rPr lang="en-US" dirty="0">
                <a:solidFill>
                  <a:srgbClr val="C00000"/>
                </a:solidFill>
              </a:rPr>
              <a:t>9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Accent français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5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savoir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024" y="2090987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92162"/>
              </p:ext>
            </p:extLst>
          </p:nvPr>
        </p:nvGraphicFramePr>
        <p:xfrm>
          <a:off x="1024128" y="2084832"/>
          <a:ext cx="8922057" cy="4102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010"/>
                <a:gridCol w="4866047"/>
              </a:tblGrid>
              <a:tr h="889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savoir</a:t>
                      </a:r>
                      <a:r>
                        <a:rPr lang="en-US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8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</a:t>
                      </a:r>
                      <a:r>
                        <a:rPr lang="en-US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8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знать,</a:t>
                      </a:r>
                      <a:r>
                        <a:rPr lang="ru-RU" sz="28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уметь</a:t>
                      </a:r>
                      <a:endParaRPr lang="fr-FR" sz="2800" b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15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sai</a:t>
                      </a:r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7115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</a:t>
                      </a:r>
                      <a:r>
                        <a:rPr lang="fr-FR" sz="2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sai</a:t>
                      </a:r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ez</a:t>
                      </a: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7115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/Elle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sai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fr-FR" sz="28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/Elles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sz="28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72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savoir - connaître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09" y="2149268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38824"/>
              </p:ext>
            </p:extLst>
          </p:nvPr>
        </p:nvGraphicFramePr>
        <p:xfrm>
          <a:off x="878316" y="2350093"/>
          <a:ext cx="9513369" cy="3370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3494"/>
                <a:gridCol w="4789875"/>
              </a:tblGrid>
              <a:tr h="810357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SAVOIR – </a:t>
                      </a:r>
                      <a:r>
                        <a:rPr lang="ru-RU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знать 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CONNAÎTRE</a:t>
                      </a:r>
                      <a:r>
                        <a:rPr lang="ru-RU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знать, быть знакомым, знать хорошо, разбираться</a:t>
                      </a:r>
                      <a:endParaRPr lang="fr-FR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55960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sais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Marc va à Paris.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Je sais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où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il habite.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sais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ça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Je sais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tout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Tu sais où il va? – Non,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ne sais pas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sais danser.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(= я умею) </a:t>
                      </a:r>
                      <a:endParaRPr lang="fr-FR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connais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Claire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</a:t>
                      </a:r>
                      <a:endParaRPr lang="ru-RU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connais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son adresse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connais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 ville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connais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l’histoire de France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US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54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857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Savoir / connaître </a:t>
            </a:r>
            <a:r>
              <a:rPr lang="ru-RU" sz="2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(Доп. Упражнение)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7576"/>
            <a:ext cx="10196046" cy="41725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endParaRPr lang="fr-FR" sz="21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fr-FR" sz="7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200" dirty="0"/>
              <a:t> </a:t>
            </a:r>
            <a:endParaRPr lang="ru-RU" sz="3200" dirty="0"/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04858"/>
              </p:ext>
            </p:extLst>
          </p:nvPr>
        </p:nvGraphicFramePr>
        <p:xfrm>
          <a:off x="1024128" y="1917577"/>
          <a:ext cx="10143981" cy="423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43981"/>
              </a:tblGrid>
              <a:tr h="4048218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______________ - tu qu’il est marié ? – Oui, mais je ne ________________ pas sa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femme</a:t>
                      </a: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</a:t>
                      </a:r>
                      <a:endParaRPr lang="ru-RU" sz="1600" b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_______________ - vous faire des macarons ? </a:t>
                      </a:r>
                      <a:endParaRPr lang="ru-RU" sz="1600" b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Il _______________ très bien la musique italienne.</a:t>
                      </a:r>
                      <a:endParaRPr lang="ru-RU" sz="1600" b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C’est un médecin très compétent. – Oui,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j</a:t>
                      </a: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 _____________, mais il n’est pas très gentil.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C’est un médecin très compétent. Vous le __________________ 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Je _______________ ses habitudes.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 concierge doit _______________ où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habite M. Dubois.</a:t>
                      </a:r>
                      <a:endParaRPr lang="ru-RU" sz="1600" b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Tu vois cette fille ? Qui est-ce ? Tu la ____________________ ?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Ils ___________________ un très bon hôtel à Paris. 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Vous _________________ où est le Mont Blanc ?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Nous ______________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jouer au golf</a:t>
                      </a: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Vous ________________ la Suisse ?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Qu’est-ce que tu veux faire ce week-end? – Je ne ____________ pas!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r-FR" sz="1600" b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Il _________________ Paris comme sa poche.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kern="1200" dirty="0" err="1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Ils</a:t>
                      </a:r>
                      <a:r>
                        <a:rPr lang="en-US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__________________ que nous allons à Grenoble? – Non, ils ne ____________ pas.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Tu ____________________ la nouvelle? En janvier, on va à Genève!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ru-RU" sz="1600" b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337" y="3032061"/>
            <a:ext cx="2237174" cy="22371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671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7" y="538385"/>
            <a:ext cx="9720072" cy="116188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правила чтения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257471"/>
              </p:ext>
            </p:extLst>
          </p:nvPr>
        </p:nvGraphicFramePr>
        <p:xfrm>
          <a:off x="1023938" y="1803161"/>
          <a:ext cx="9720261" cy="35411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30307"/>
                <a:gridCol w="3897297"/>
                <a:gridCol w="2292657"/>
              </a:tblGrid>
              <a:tr h="704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Буква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Правило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1559377">
                <a:tc>
                  <a:txBody>
                    <a:bodyPr/>
                    <a:lstStyle/>
                    <a:p>
                      <a:r>
                        <a:rPr lang="fr-FR" sz="1800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 muet –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немая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 </a:t>
                      </a:r>
                      <a:endParaRPr lang="ru-RU" sz="1800" b="1" baseline="0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(как гласная)</a:t>
                      </a:r>
                      <a:endParaRPr lang="fr-FR" sz="1800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baseline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ru-RU" sz="1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выпадение гласного в артикле</a:t>
                      </a:r>
                      <a:r>
                        <a:rPr lang="fr-FR" sz="1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ru-RU" sz="1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 предлоге </a:t>
                      </a:r>
                      <a:r>
                        <a:rPr lang="fr-FR" sz="1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endParaRPr lang="ru-RU" sz="1800" b="1" baseline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1800" b="1" baseline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</a:t>
                      </a:r>
                      <a:r>
                        <a:rPr lang="ru-RU" sz="1800" b="1" baseline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связывание</a:t>
                      </a:r>
                    </a:p>
                    <a:p>
                      <a:endParaRPr lang="fr-FR" sz="1800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l’habitude,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d’habitude</a:t>
                      </a:r>
                      <a:endParaRPr lang="fr-FR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 ͜ habitudes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277203">
                <a:tc>
                  <a:txBody>
                    <a:bodyPr/>
                    <a:lstStyle/>
                    <a:p>
                      <a:r>
                        <a:rPr lang="fr-FR" sz="1800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</a:t>
                      </a:r>
                      <a:r>
                        <a:rPr lang="fr-FR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aspiré</a:t>
                      </a:r>
                      <a:r>
                        <a:rPr lang="fr-FR" sz="1800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придыхательная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 </a:t>
                      </a:r>
                      <a:endParaRPr lang="ru-RU" sz="1800" b="1" baseline="0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(как согласная)</a:t>
                      </a:r>
                      <a:endParaRPr lang="fr-FR" sz="1800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гласный не выпадает</a:t>
                      </a:r>
                      <a:endParaRPr lang="ru-RU" sz="18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связывание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 делается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hasard</a:t>
                      </a:r>
                    </a:p>
                    <a:p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hasards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89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 le </a:t>
            </a:r>
            <a:r>
              <a:rPr lang="en-US" sz="4400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mois</a:t>
            </a:r>
            <a:r>
              <a:rPr lang="en-US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et la date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57125"/>
              </p:ext>
            </p:extLst>
          </p:nvPr>
        </p:nvGraphicFramePr>
        <p:xfrm>
          <a:off x="870012" y="2405848"/>
          <a:ext cx="9289988" cy="329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1988"/>
                <a:gridCol w="5588000"/>
              </a:tblGrid>
              <a:tr h="1074199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</a:t>
                      </a:r>
                      <a:r>
                        <a:rPr lang="fr-FR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est en quel mois?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</a:t>
                      </a:r>
                      <a:r>
                        <a:rPr lang="en-US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est</a:t>
                      </a:r>
                      <a:r>
                        <a:rPr lang="en-US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quelle</a:t>
                      </a:r>
                      <a:r>
                        <a:rPr lang="en-US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date (</a:t>
                      </a:r>
                      <a:r>
                        <a:rPr lang="en-US" sz="24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aujourd’hui</a:t>
                      </a:r>
                      <a:r>
                        <a:rPr lang="en-US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)?</a:t>
                      </a:r>
                      <a:endParaRPr lang="ru-RU" sz="24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sz="24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8376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est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novembre.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fait froid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novembre.</a:t>
                      </a:r>
                      <a:endParaRPr lang="ru-RU" sz="20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est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2 (deux) novembre.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 est lundi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_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2 novembre.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fr-FR" sz="20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Mais!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On est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 premier 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novembre.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81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857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Les fêtes en France</a:t>
            </a:r>
            <a:b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7576"/>
            <a:ext cx="10196046" cy="417250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fr-FR" sz="21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fr-FR" sz="7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200" dirty="0"/>
              <a:t> </a:t>
            </a:r>
            <a:endParaRPr lang="ru-RU" sz="3200" dirty="0"/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38531"/>
              </p:ext>
            </p:extLst>
          </p:nvPr>
        </p:nvGraphicFramePr>
        <p:xfrm>
          <a:off x="1024128" y="1534062"/>
          <a:ext cx="1018836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88369"/>
              </a:tblGrid>
              <a:tr h="4625265">
                <a:tc>
                  <a:txBody>
                    <a:bodyPr/>
                    <a:lstStyle/>
                    <a:p>
                      <a:r>
                        <a:rPr lang="fr-FR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Lisez les dates: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Le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1</a:t>
                      </a:r>
                      <a:r>
                        <a:rPr lang="fr-FR" sz="2000" b="0" i="0" kern="1200" baseline="300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er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janvier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c’est … . / Le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1</a:t>
                      </a:r>
                      <a:r>
                        <a:rPr lang="fr-FR" sz="2000" b="0" i="0" kern="1200" baseline="300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er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janvier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les Français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fêtent … .</a:t>
                      </a:r>
                      <a:endParaRPr lang="fr-FR" sz="2000" b="0" i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endParaRPr lang="fr-FR" sz="2000" b="0" i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01 – Le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Nouvel An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14.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02 – La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Saint-Valentin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24.02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– Le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Mardi Gras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Entre le 22.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03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et le 25.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04 –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Pâques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05 – la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Fête du Travail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21.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06 – la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Fête de la Musique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14.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07 – la </a:t>
                      </a: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Fête Nationale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11 – La Toussaint</a:t>
                      </a:r>
                      <a:endParaRPr lang="fr-FR" sz="2000" b="0" i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000" b="0" i="0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25.</a:t>
                      </a:r>
                      <a:r>
                        <a:rPr lang="fr-FR" sz="2000" b="0" i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12 – Noël </a:t>
                      </a:r>
                      <a:endParaRPr lang="fr-FR" sz="2000" b="0" i="0" kern="120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45" y="2481306"/>
            <a:ext cx="4964594" cy="3191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659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Местоимения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прямого дополнения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09" y="2149268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44495"/>
              </p:ext>
            </p:extLst>
          </p:nvPr>
        </p:nvGraphicFramePr>
        <p:xfrm>
          <a:off x="1024128" y="2084832"/>
          <a:ext cx="9135872" cy="361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968"/>
                <a:gridCol w="2283968"/>
                <a:gridCol w="2283968"/>
                <a:gridCol w="2283968"/>
              </a:tblGrid>
              <a:tr h="674987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Местоимение</a:t>
                      </a:r>
                      <a:r>
                        <a:rPr lang="ru-RU" baseline="0" dirty="0" smtClean="0"/>
                        <a:t> - подлежащее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Прямое</a:t>
                      </a:r>
                      <a:r>
                        <a:rPr lang="ru-RU" baseline="0" dirty="0" smtClean="0"/>
                        <a:t> дополнение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Местоимение</a:t>
                      </a:r>
                      <a:r>
                        <a:rPr lang="ru-RU" baseline="0" dirty="0" smtClean="0"/>
                        <a:t> - подлежащее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Прямое</a:t>
                      </a:r>
                      <a:r>
                        <a:rPr lang="ru-RU" baseline="0" dirty="0" smtClean="0"/>
                        <a:t> дополнение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Употребление местоимений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прямого дополнения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8586" y="2149268"/>
            <a:ext cx="1019604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voit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Claire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→ Marc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voit.</a:t>
            </a:r>
            <a:endParaRPr lang="ru-RU" sz="36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Marc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coute Claire. → Marc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l’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écoute. (le, la → l’)</a:t>
            </a:r>
          </a:p>
          <a:p>
            <a:pPr marL="0" indent="0">
              <a:buNone/>
            </a:pPr>
            <a:endParaRPr lang="fr-FR" sz="36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 ne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voit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 veut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voir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Il ne veut pas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36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perdre.</a:t>
            </a:r>
            <a:endParaRPr lang="fr-FR" sz="3200" u="sng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7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857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Местоимения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(Доп. Упражнение)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7576"/>
            <a:ext cx="10196046" cy="41725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endParaRPr lang="fr-FR" sz="21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fr-FR" sz="7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200" dirty="0"/>
              <a:t> </a:t>
            </a:r>
            <a:endParaRPr lang="ru-RU" sz="3200" dirty="0"/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987057"/>
              </p:ext>
            </p:extLst>
          </p:nvPr>
        </p:nvGraphicFramePr>
        <p:xfrm>
          <a:off x="1024128" y="1660125"/>
          <a:ext cx="10117348" cy="4305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17348"/>
              </a:tblGrid>
              <a:tr h="4305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600" b="1" kern="120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Répondez aux questions. Dites OUI / NON.</a:t>
                      </a:r>
                      <a:r>
                        <a:rPr lang="fr-FR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600" b="0" kern="1200" dirty="0" smtClean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Modèle.</a:t>
                      </a:r>
                      <a:r>
                        <a:rPr lang="fr-FR" sz="16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Tu regardes </a:t>
                      </a:r>
                      <a:r>
                        <a:rPr lang="fr-FR" sz="1600" b="0" u="sng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la télé</a:t>
                      </a:r>
                      <a:r>
                        <a:rPr lang="fr-FR" sz="16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? – Oui, je la regarde. / Non, je ne la regarde pas.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55492"/>
              </p:ext>
            </p:extLst>
          </p:nvPr>
        </p:nvGraphicFramePr>
        <p:xfrm>
          <a:off x="1024126" y="2734322"/>
          <a:ext cx="10072961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05326"/>
                <a:gridCol w="6267635"/>
              </a:tblGrid>
              <a:tr h="3231472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vois ces garçons?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admirez cet artiste?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connaissent cet écrivain?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invites tes amis ce week-end?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prenez cette robe?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mets ta cravate?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lisent ce livre?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ouvrez la fenêtre?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faites vos courses samedi?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as son numéro de portable?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comprenez ces exercices?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écoutent souvent la radio?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veux appeler tes parents?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devez apprendre ce poème?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peux lire leur message?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vas faire cette tarte?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Vous allez attendre vos collègues?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16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vont visiter la cathédrale de Strasbourg?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23" y="2734322"/>
            <a:ext cx="2270464" cy="3027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411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Futur proche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8586" y="2149268"/>
            <a:ext cx="1019604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90637"/>
              </p:ext>
            </p:extLst>
          </p:nvPr>
        </p:nvGraphicFramePr>
        <p:xfrm>
          <a:off x="1024128" y="2084832"/>
          <a:ext cx="9135872" cy="3437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5872"/>
              </a:tblGrid>
              <a:tr h="62163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aller</a:t>
                      </a:r>
                      <a:r>
                        <a:rPr lang="fr-FR" sz="28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infinitif</a:t>
                      </a:r>
                      <a:endParaRPr lang="ru-RU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281544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vais faire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ce travail.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 vais pas faire 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ce travail.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vais 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faire.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Je ne vais pas 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faire.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91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Attendre</a:t>
            </a:r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répondre</a:t>
            </a:r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perdre</a:t>
            </a:r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024" y="2090987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48656"/>
              </p:ext>
            </p:extLst>
          </p:nvPr>
        </p:nvGraphicFramePr>
        <p:xfrm>
          <a:off x="1109709" y="1828799"/>
          <a:ext cx="8922057" cy="458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010"/>
                <a:gridCol w="4866047"/>
              </a:tblGrid>
              <a:tr h="108707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attendre</a:t>
                      </a:r>
                      <a:r>
                        <a:rPr lang="en-US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8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</a:t>
                      </a:r>
                      <a:r>
                        <a:rPr lang="en-US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800" b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ждать</a:t>
                      </a:r>
                      <a:endParaRPr lang="fr-FR" sz="2800" b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fr-FR" sz="28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répondre à </a:t>
                      </a:r>
                      <a:r>
                        <a:rPr lang="fr-FR" sz="28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qn /</a:t>
                      </a:r>
                      <a:r>
                        <a:rPr lang="fr-FR" sz="28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à </a:t>
                      </a:r>
                      <a:r>
                        <a:rPr lang="fr-FR" sz="28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qch – </a:t>
                      </a:r>
                      <a:r>
                        <a:rPr lang="ru-RU" sz="28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отвечать</a:t>
                      </a:r>
                    </a:p>
                    <a:p>
                      <a:pPr algn="ctr"/>
                      <a:r>
                        <a:rPr lang="fr-FR" sz="2800" b="1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perdre</a:t>
                      </a:r>
                      <a:r>
                        <a:rPr lang="fr-FR" sz="28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</a:t>
                      </a:r>
                      <a:r>
                        <a:rPr lang="ru-RU" sz="2800" b="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терять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15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J’</a:t>
                      </a:r>
                      <a:r>
                        <a:rPr lang="fr-FR" sz="2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attend</a:t>
                      </a:r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attend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7115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</a:t>
                      </a:r>
                      <a:r>
                        <a:rPr lang="fr-FR" sz="2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attend</a:t>
                      </a:r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attend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ez</a:t>
                      </a: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7115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/Elle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atten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endParaRPr lang="fr-FR" sz="28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/Elles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attend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sz="28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247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530</TotalTime>
  <Words>570</Words>
  <Application>Microsoft Office PowerPoint</Application>
  <PresentationFormat>Широкоэкранный</PresentationFormat>
  <Paragraphs>182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Segoe UI</vt:lpstr>
      <vt:lpstr>Tw Cen MT</vt:lpstr>
      <vt:lpstr>Tw Cen MT Condensed</vt:lpstr>
      <vt:lpstr>Wingdings</vt:lpstr>
      <vt:lpstr>Wingdings 3</vt:lpstr>
      <vt:lpstr>Интеграл</vt:lpstr>
      <vt:lpstr>Leçon 9</vt:lpstr>
      <vt:lpstr>правила чтения</vt:lpstr>
      <vt:lpstr>Dire le mois et la date</vt:lpstr>
      <vt:lpstr>   Les fêtes en France  </vt:lpstr>
      <vt:lpstr>Местоимения прямого дополнения</vt:lpstr>
      <vt:lpstr>Употребление местоимений прямого дополнения</vt:lpstr>
      <vt:lpstr>  Местоимения (Доп. Упражнение) </vt:lpstr>
      <vt:lpstr>Futur proche</vt:lpstr>
      <vt:lpstr>Attendre – répondre – perdre </vt:lpstr>
      <vt:lpstr>savoir</vt:lpstr>
      <vt:lpstr>savoir - connaître</vt:lpstr>
      <vt:lpstr>   Savoir / connaître (Доп. Упражнение)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1-2</dc:title>
  <dc:creator>guest</dc:creator>
  <cp:lastModifiedBy>guest</cp:lastModifiedBy>
  <cp:revision>66</cp:revision>
  <dcterms:created xsi:type="dcterms:W3CDTF">2020-09-06T18:19:35Z</dcterms:created>
  <dcterms:modified xsi:type="dcterms:W3CDTF">2020-12-09T09:06:30Z</dcterms:modified>
</cp:coreProperties>
</file>