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6" r:id="rId3"/>
    <p:sldId id="274" r:id="rId4"/>
    <p:sldId id="271" r:id="rId5"/>
    <p:sldId id="272" r:id="rId6"/>
    <p:sldId id="27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310" autoAdjust="0"/>
  </p:normalViewPr>
  <p:slideViewPr>
    <p:cSldViewPr snapToGrid="0">
      <p:cViewPr varScale="1">
        <p:scale>
          <a:sx n="108" d="100"/>
          <a:sy n="108" d="100"/>
        </p:scale>
        <p:origin x="672" y="96"/>
      </p:cViewPr>
      <p:guideLst/>
    </p:cSldViewPr>
  </p:slideViewPr>
  <p:outlineViewPr>
    <p:cViewPr>
      <p:scale>
        <a:sx n="33" d="100"/>
        <a:sy n="33" d="100"/>
      </p:scale>
      <p:origin x="0" y="-10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07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4DF66-9E3B-4D62-A7B6-076AB03D735F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E7101-2BCD-46DD-A8B9-5BF8E0967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68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E7101-2BCD-46DD-A8B9-5BF8E09676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958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E7101-2BCD-46DD-A8B9-5BF8E09676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005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E7101-2BCD-46DD-A8B9-5BF8E09676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786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E7101-2BCD-46DD-A8B9-5BF8E09676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436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E7101-2BCD-46DD-A8B9-5BF8E09676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787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E6D0584-5F68-479E-95FB-9E6AC790EF8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4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45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45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17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307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400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34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99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218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82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233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E6D0584-5F68-479E-95FB-9E6AC790EF8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71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Leçon </a:t>
            </a:r>
            <a:r>
              <a:rPr lang="en-US" dirty="0" smtClean="0">
                <a:solidFill>
                  <a:srgbClr val="C00000"/>
                </a:solidFill>
              </a:rPr>
              <a:t>10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Accent français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8457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Возвратные глаголы</a:t>
            </a:r>
            <a:endParaRPr lang="ru-RU" sz="36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902" y="2084832"/>
            <a:ext cx="10760523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32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60509"/>
              </p:ext>
            </p:extLst>
          </p:nvPr>
        </p:nvGraphicFramePr>
        <p:xfrm>
          <a:off x="781234" y="1744110"/>
          <a:ext cx="10813002" cy="4683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4597"/>
                <a:gridCol w="2512915"/>
                <a:gridCol w="2845272"/>
                <a:gridCol w="3360218"/>
              </a:tblGrid>
              <a:tr h="513004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 PR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ÉSENTER - </a:t>
                      </a:r>
                      <a:r>
                        <a:rPr lang="ru-RU" dirty="0" smtClean="0">
                          <a:latin typeface="Calibri" panose="020F0502020204030204" pitchFamily="34" charset="0"/>
                        </a:rPr>
                        <a:t>представляться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3004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B0F0"/>
                          </a:solidFill>
                        </a:rPr>
                        <a:t>Утвердительная</a:t>
                      </a:r>
                      <a:r>
                        <a:rPr lang="ru-RU" baseline="0" dirty="0" smtClean="0">
                          <a:solidFill>
                            <a:srgbClr val="00B0F0"/>
                          </a:solidFill>
                        </a:rPr>
                        <a:t> форма</a:t>
                      </a:r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B0F0"/>
                          </a:solidFill>
                        </a:rPr>
                        <a:t>Отрицательная форма</a:t>
                      </a:r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9108">
                <a:tc>
                  <a:txBody>
                    <a:bodyPr/>
                    <a:lstStyle/>
                    <a:p>
                      <a:pPr algn="l"/>
                      <a:r>
                        <a:rPr lang="fr-FR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</a:t>
                      </a:r>
                      <a:r>
                        <a:rPr lang="fr-FR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présente</a:t>
                      </a:r>
                      <a:endParaRPr lang="ru-RU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Nous nous 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présentons</a:t>
                      </a:r>
                      <a:endParaRPr lang="ru-RU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endParaRPr lang="ru-RU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 </a:t>
                      </a:r>
                      <a:r>
                        <a:rPr lang="fr-FR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présente pas</a:t>
                      </a:r>
                      <a:endParaRPr lang="ru-RU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endParaRPr lang="ru-RU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Nous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ne </a:t>
                      </a:r>
                      <a:r>
                        <a:rPr lang="fr-FR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nous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présentons pas</a:t>
                      </a:r>
                      <a:endParaRPr lang="ru-RU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endParaRPr lang="ru-RU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629108">
                <a:tc>
                  <a:txBody>
                    <a:bodyPr/>
                    <a:lstStyle/>
                    <a:p>
                      <a:pPr algn="l"/>
                      <a:r>
                        <a:rPr lang="fr-FR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 te </a:t>
                      </a:r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présentes</a:t>
                      </a:r>
                      <a:endParaRPr lang="ru-RU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 vous 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présentez</a:t>
                      </a:r>
                      <a:endParaRPr lang="ru-RU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endParaRPr lang="ru-RU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</a:t>
                      </a:r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ne </a:t>
                      </a:r>
                      <a:r>
                        <a:rPr lang="fr-FR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te</a:t>
                      </a:r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présentes pas</a:t>
                      </a:r>
                      <a:endParaRPr lang="ru-RU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endParaRPr lang="ru-RU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ne </a:t>
                      </a:r>
                      <a:r>
                        <a:rPr lang="fr-FR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présentez pas</a:t>
                      </a:r>
                      <a:endParaRPr lang="ru-RU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endParaRPr lang="ru-RU" b="1" dirty="0" smtClean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629108">
                <a:tc>
                  <a:txBody>
                    <a:bodyPr/>
                    <a:lstStyle/>
                    <a:p>
                      <a:pPr algn="l"/>
                      <a:r>
                        <a:rPr lang="fr-FR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 /Elle</a:t>
                      </a:r>
                      <a:r>
                        <a:rPr lang="fr-FR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</a:t>
                      </a:r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présente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Ils /Elles se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présentent</a:t>
                      </a:r>
                      <a:endParaRPr lang="ru-RU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 /Elle</a:t>
                      </a:r>
                      <a:r>
                        <a:rPr lang="fr-FR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 </a:t>
                      </a:r>
                      <a:r>
                        <a:rPr lang="fr-FR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</a:t>
                      </a:r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présente 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Ils /Elles </a:t>
                      </a:r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</a:t>
                      </a:r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présentent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pas</a:t>
                      </a:r>
                      <a:endParaRPr lang="fr-FR" b="1" dirty="0" smtClean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endParaRPr lang="fr-FR" b="1" dirty="0" smtClean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1676706">
                <a:tc gridSpan="4"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lvl="1" algn="l"/>
                      <a:r>
                        <a:rPr lang="fr-FR" b="1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NB!</a:t>
                      </a:r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Je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m’</a:t>
                      </a:r>
                      <a:r>
                        <a:rPr lang="fr-FR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ppelle (me → m’)</a:t>
                      </a:r>
                    </a:p>
                    <a:p>
                      <a:pPr algn="l"/>
                      <a:endParaRPr lang="fr-FR" baseline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lvl="1" algn="l"/>
                      <a:r>
                        <a:rPr lang="fr-FR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     Je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veux </a:t>
                      </a:r>
                      <a:r>
                        <a:rPr lang="fr-FR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présenter</a:t>
                      </a:r>
                    </a:p>
                    <a:p>
                      <a:pPr lvl="1" algn="l"/>
                      <a:r>
                        <a:rPr lang="fr-FR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     Tu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veux </a:t>
                      </a:r>
                      <a:r>
                        <a:rPr lang="fr-FR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te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présenter</a:t>
                      </a:r>
                      <a:endParaRPr lang="fr-FR" baseline="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endParaRPr lang="fr-FR" baseline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410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Правописание глаголов 1 группы</a:t>
            </a:r>
            <a:endParaRPr lang="ru-RU" sz="36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902" y="2084832"/>
            <a:ext cx="10760523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32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142298"/>
              </p:ext>
            </p:extLst>
          </p:nvPr>
        </p:nvGraphicFramePr>
        <p:xfrm>
          <a:off x="781234" y="2148394"/>
          <a:ext cx="10813002" cy="3838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673"/>
                <a:gridCol w="1873188"/>
                <a:gridCol w="239697"/>
                <a:gridCol w="3053919"/>
                <a:gridCol w="4243525"/>
              </a:tblGrid>
              <a:tr h="594480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appeler</a:t>
                      </a:r>
                    </a:p>
                    <a:p>
                      <a:pPr algn="ctr"/>
                      <a:endParaRPr lang="fr-FR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r>
                        <a:rPr lang="fr-FR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</a:t>
                      </a:r>
                      <a:r>
                        <a:rPr lang="fr-FR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→ </a:t>
                      </a:r>
                      <a:r>
                        <a:rPr lang="fr-FR" baseline="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ll</a:t>
                      </a:r>
                      <a:endParaRPr lang="ru-RU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espérer / se promener</a:t>
                      </a:r>
                    </a:p>
                    <a:p>
                      <a:pPr algn="ctr"/>
                      <a:endParaRPr lang="fr-FR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r>
                        <a:rPr lang="fr-FR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é, e → è</a:t>
                      </a:r>
                    </a:p>
                    <a:p>
                      <a:pPr algn="ctr"/>
                      <a:endParaRPr lang="ru-RU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43705">
                <a:tc>
                  <a:txBody>
                    <a:bodyPr/>
                    <a:lstStyle/>
                    <a:p>
                      <a:pPr algn="l"/>
                      <a:r>
                        <a:rPr lang="fr-FR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J’appe</a:t>
                      </a:r>
                      <a:r>
                        <a:rPr lang="fr-FR" b="1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ll</a:t>
                      </a:r>
                      <a:r>
                        <a:rPr lang="fr-FR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</a:t>
                      </a:r>
                      <a:endParaRPr lang="ru-RU" b="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Nous appelons</a:t>
                      </a:r>
                      <a:endParaRPr lang="ru-RU" b="0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J’esp</a:t>
                      </a:r>
                      <a:r>
                        <a:rPr lang="fr-FR" b="1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è</a:t>
                      </a:r>
                      <a:r>
                        <a:rPr lang="fr-FR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 / Je</a:t>
                      </a:r>
                      <a:r>
                        <a:rPr lang="fr-FR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me prom</a:t>
                      </a:r>
                      <a:r>
                        <a:rPr lang="fr-FR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è</a:t>
                      </a:r>
                      <a:r>
                        <a:rPr lang="fr-FR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</a:t>
                      </a:r>
                      <a:endParaRPr lang="ru-RU" b="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Nous espérons / Nous nous promenons</a:t>
                      </a:r>
                      <a:endParaRPr lang="ru-RU" b="0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89148">
                <a:tc>
                  <a:txBody>
                    <a:bodyPr/>
                    <a:lstStyle/>
                    <a:p>
                      <a:pPr algn="l"/>
                      <a:r>
                        <a:rPr lang="fr-FR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</a:t>
                      </a:r>
                      <a:r>
                        <a:rPr lang="fr-FR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appe</a:t>
                      </a:r>
                      <a:r>
                        <a:rPr lang="fr-FR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ll</a:t>
                      </a:r>
                      <a:r>
                        <a:rPr lang="fr-FR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es</a:t>
                      </a:r>
                      <a:endParaRPr lang="ru-RU" b="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 appelez</a:t>
                      </a:r>
                      <a:endParaRPr lang="ru-RU" b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endParaRPr lang="ru-RU" b="0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b="0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</a:t>
                      </a:r>
                      <a:r>
                        <a:rPr lang="fr-FR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esp</a:t>
                      </a:r>
                      <a:r>
                        <a:rPr lang="fr-FR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è</a:t>
                      </a:r>
                      <a:r>
                        <a:rPr lang="fr-FR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res / Tu te prom</a:t>
                      </a:r>
                      <a:r>
                        <a:rPr lang="fr-FR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è</a:t>
                      </a:r>
                      <a:r>
                        <a:rPr lang="fr-FR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nes</a:t>
                      </a:r>
                      <a:endParaRPr lang="ru-RU" b="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 espérez / Vous vous promenez</a:t>
                      </a:r>
                      <a:endParaRPr lang="ru-RU" b="0" dirty="0" smtClean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16450">
                <a:tc>
                  <a:txBody>
                    <a:bodyPr/>
                    <a:lstStyle/>
                    <a:p>
                      <a:pPr algn="l"/>
                      <a:r>
                        <a:rPr lang="fr-FR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</a:t>
                      </a:r>
                      <a:r>
                        <a:rPr lang="fr-FR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appe</a:t>
                      </a:r>
                      <a:r>
                        <a:rPr lang="fr-FR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ll</a:t>
                      </a:r>
                      <a:r>
                        <a:rPr lang="fr-FR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</a:t>
                      </a:r>
                      <a:endParaRPr lang="ru-RU" b="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Ils appe</a:t>
                      </a:r>
                      <a:r>
                        <a:rPr lang="fr-FR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ll</a:t>
                      </a:r>
                      <a:r>
                        <a:rPr lang="fr-FR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ent</a:t>
                      </a:r>
                      <a:endParaRPr lang="ru-RU" b="0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</a:t>
                      </a:r>
                      <a:r>
                        <a:rPr lang="fr-FR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esp</a:t>
                      </a:r>
                      <a:r>
                        <a:rPr lang="fr-FR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è</a:t>
                      </a:r>
                      <a:r>
                        <a:rPr lang="fr-FR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 / Il se prom</a:t>
                      </a:r>
                      <a:r>
                        <a:rPr lang="fr-FR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è</a:t>
                      </a:r>
                      <a:r>
                        <a:rPr lang="fr-FR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</a:t>
                      </a:r>
                      <a:endParaRPr lang="ru-RU" b="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Ils esp</a:t>
                      </a:r>
                      <a:r>
                        <a:rPr lang="fr-FR" b="1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è</a:t>
                      </a:r>
                      <a:r>
                        <a:rPr lang="fr-FR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rent</a:t>
                      </a:r>
                      <a:r>
                        <a:rPr lang="fr-FR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/ Ils se prom</a:t>
                      </a:r>
                      <a:r>
                        <a:rPr lang="fr-FR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è</a:t>
                      </a:r>
                      <a:r>
                        <a:rPr lang="fr-FR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nent</a:t>
                      </a:r>
                      <a:endParaRPr lang="fr-FR" b="0" dirty="0" smtClean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endParaRPr lang="ru-RU" b="0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540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2817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Количество</a:t>
            </a:r>
            <a:endParaRPr lang="ru-RU" sz="40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8586" y="2149268"/>
            <a:ext cx="10196046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773284"/>
              </p:ext>
            </p:extLst>
          </p:nvPr>
        </p:nvGraphicFramePr>
        <p:xfrm>
          <a:off x="1024128" y="1713391"/>
          <a:ext cx="10206125" cy="474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8478"/>
                <a:gridCol w="3977196"/>
                <a:gridCol w="3160451"/>
              </a:tblGrid>
              <a:tr h="1587658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trop</a:t>
                      </a:r>
                      <a:endParaRPr lang="fr-FR" sz="1800" baseline="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r>
                        <a:rPr lang="fr-FR" sz="18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beaucoup</a:t>
                      </a:r>
                    </a:p>
                    <a:p>
                      <a:pPr algn="l"/>
                      <a:r>
                        <a:rPr lang="fr-FR" sz="1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assez</a:t>
                      </a:r>
                      <a:r>
                        <a:rPr lang="ru-RU" sz="1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endParaRPr lang="fr-FR" sz="180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r>
                        <a:rPr lang="fr-FR" sz="1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un peu</a:t>
                      </a:r>
                    </a:p>
                    <a:p>
                      <a:pPr algn="l"/>
                      <a:r>
                        <a:rPr lang="fr-FR" sz="1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peu</a:t>
                      </a:r>
                      <a:endParaRPr lang="ru-RU" sz="1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8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слишком, слишком </a:t>
                      </a:r>
                      <a:r>
                        <a:rPr lang="ru-RU" sz="18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много</a:t>
                      </a:r>
                      <a:endParaRPr lang="fr-FR" sz="1800" baseline="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r>
                        <a:rPr lang="ru-RU" sz="18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много, очень</a:t>
                      </a:r>
                      <a:endParaRPr lang="fr-FR" sz="1800" baseline="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достаточно, достаточно </a:t>
                      </a:r>
                      <a:r>
                        <a:rPr lang="ru-RU" sz="1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много</a:t>
                      </a:r>
                      <a:endParaRPr lang="fr-FR" sz="180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немного </a:t>
                      </a:r>
                      <a:endParaRPr lang="fr-FR" sz="180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мал</a:t>
                      </a:r>
                      <a:r>
                        <a:rPr lang="fr-FR" sz="1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</a:t>
                      </a:r>
                      <a:endParaRPr lang="ru-RU" sz="180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7740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перед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прилагательным</a:t>
                      </a:r>
                      <a:endParaRPr lang="ru-RU" sz="18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после глагола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</a:t>
                      </a:r>
                      <a:r>
                        <a:rPr lang="fr-FR" sz="1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+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существительное </a:t>
                      </a:r>
                    </a:p>
                  </a:txBody>
                  <a:tcPr/>
                </a:tc>
              </a:tr>
              <a:tr h="2534155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 est </a:t>
                      </a:r>
                      <a:r>
                        <a:rPr lang="fr-FR" sz="1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trop</a:t>
                      </a:r>
                      <a:r>
                        <a:rPr lang="fr-FR" sz="1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sérieux. </a:t>
                      </a:r>
                      <a:endParaRPr lang="ru-RU" sz="1800" baseline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Elle est </a:t>
                      </a:r>
                      <a:r>
                        <a:rPr lang="fr-FR" sz="1800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très</a:t>
                      </a:r>
                      <a:r>
                        <a:rPr lang="fr-FR" sz="1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gentille.  </a:t>
                      </a:r>
                      <a:endParaRPr lang="ru-RU" sz="1800" baseline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 est </a:t>
                      </a:r>
                      <a:r>
                        <a:rPr lang="fr-FR" sz="1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assez</a:t>
                      </a:r>
                      <a:r>
                        <a:rPr lang="fr-FR" sz="1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intelligent.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Elle est </a:t>
                      </a:r>
                      <a:r>
                        <a:rPr lang="fr-FR" sz="1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un peu </a:t>
                      </a:r>
                      <a:r>
                        <a:rPr lang="fr-FR" sz="1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fatiguée.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C’est </a:t>
                      </a:r>
                      <a:r>
                        <a:rPr lang="fr-FR" sz="1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peu</a:t>
                      </a:r>
                      <a:r>
                        <a:rPr lang="fr-FR" sz="1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intéressant.</a:t>
                      </a:r>
                      <a:endParaRPr lang="ru-RU" sz="18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 travaille </a:t>
                      </a:r>
                      <a:r>
                        <a:rPr lang="fr-FR" sz="1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trop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Elle aime </a:t>
                      </a:r>
                      <a:r>
                        <a:rPr lang="fr-FR" sz="1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beaucoup</a:t>
                      </a:r>
                      <a:r>
                        <a:rPr lang="fr-FR" sz="1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les enfants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  <a:endParaRPr lang="fr-FR" sz="1800" baseline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 lit </a:t>
                      </a:r>
                      <a:r>
                        <a:rPr lang="fr-FR" sz="1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assez</a:t>
                      </a:r>
                      <a:r>
                        <a:rPr lang="fr-FR" sz="1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Elle veut se reposer </a:t>
                      </a:r>
                      <a:r>
                        <a:rPr lang="fr-FR" sz="1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un peu</a:t>
                      </a:r>
                      <a:r>
                        <a:rPr lang="fr-FR" sz="1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 s’intéresse </a:t>
                      </a:r>
                      <a:r>
                        <a:rPr lang="fr-FR" sz="1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peu</a:t>
                      </a:r>
                      <a:r>
                        <a:rPr lang="fr-FR" sz="1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à l’art.</a:t>
                      </a:r>
                      <a:endParaRPr lang="ru-RU" sz="18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 a </a:t>
                      </a:r>
                      <a:r>
                        <a:rPr lang="fr-FR" sz="1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trop </a:t>
                      </a:r>
                      <a:r>
                        <a:rPr lang="fr-FR" sz="1800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</a:t>
                      </a:r>
                      <a:r>
                        <a:rPr lang="fr-FR" sz="1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1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travail.</a:t>
                      </a:r>
                      <a:endParaRPr lang="ru-RU" sz="1800" baseline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Elle a </a:t>
                      </a:r>
                      <a:r>
                        <a:rPr lang="fr-FR" sz="1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beaucoup </a:t>
                      </a:r>
                      <a:r>
                        <a:rPr lang="fr-FR" sz="1800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</a:t>
                      </a:r>
                      <a:r>
                        <a:rPr lang="fr-FR" sz="1800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’</a:t>
                      </a:r>
                      <a:r>
                        <a:rPr lang="fr-FR" sz="1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enfants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  <a:endParaRPr lang="fr-FR" sz="1800" baseline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 lit </a:t>
                      </a:r>
                      <a:r>
                        <a:rPr lang="fr-FR" sz="1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assez </a:t>
                      </a:r>
                      <a:r>
                        <a:rPr lang="fr-FR" sz="1800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</a:t>
                      </a:r>
                      <a:r>
                        <a:rPr lang="fr-FR" sz="1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livres.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Elle a </a:t>
                      </a:r>
                      <a:r>
                        <a:rPr lang="fr-FR" sz="1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un peu </a:t>
                      </a:r>
                      <a:r>
                        <a:rPr lang="fr-FR" sz="1800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</a:t>
                      </a:r>
                      <a:r>
                        <a:rPr lang="fr-FR" sz="1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1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temps.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 a </a:t>
                      </a:r>
                      <a:r>
                        <a:rPr lang="fr-FR" sz="1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peu </a:t>
                      </a:r>
                      <a:r>
                        <a:rPr lang="fr-FR" sz="1800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</a:t>
                      </a:r>
                      <a:r>
                        <a:rPr lang="fr-FR" sz="1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1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tableaux.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9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Combien? – </a:t>
            </a:r>
            <a:r>
              <a:rPr lang="ru-RU" sz="44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Сколько?</a:t>
            </a:r>
            <a:endParaRPr lang="ru-RU" sz="44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109" y="2149268"/>
            <a:ext cx="10760523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32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81643"/>
              </p:ext>
            </p:extLst>
          </p:nvPr>
        </p:nvGraphicFramePr>
        <p:xfrm>
          <a:off x="878316" y="1899822"/>
          <a:ext cx="10565001" cy="4272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7781"/>
                <a:gridCol w="5717220"/>
              </a:tblGrid>
              <a:tr h="975508">
                <a:tc gridSpan="2">
                  <a:txBody>
                    <a:bodyPr/>
                    <a:lstStyle/>
                    <a:p>
                      <a:r>
                        <a:rPr lang="en-US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 vous dois combien? – </a:t>
                      </a:r>
                      <a:r>
                        <a:rPr lang="ru-RU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Сколько я вам должен?</a:t>
                      </a:r>
                      <a:endParaRPr lang="en-US" baseline="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en-US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Ça fait combien? </a:t>
                      </a:r>
                      <a:r>
                        <a:rPr lang="ru-RU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– Сколько это стоит?</a:t>
                      </a:r>
                      <a:endParaRPr lang="ru-RU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918603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Combien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de 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+ сущ. =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подлежащее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endParaRPr lang="fr-FR" baseline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→ прямой порядок слов</a:t>
                      </a:r>
                      <a:endParaRPr lang="fr-FR" baseline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Combien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de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+ сущ.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=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дополнение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→ </a:t>
                      </a:r>
                      <a:r>
                        <a:rPr lang="fr-FR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est-ce que, </a:t>
                      </a:r>
                      <a:r>
                        <a:rPr lang="ru-RU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вопрос в конце, инверсия</a:t>
                      </a:r>
                      <a:endParaRPr lang="ru-RU" b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2378696">
                <a:tc>
                  <a:txBody>
                    <a:bodyPr/>
                    <a:lstStyle/>
                    <a:p>
                      <a:pPr marL="0" indent="0">
                        <a:lnSpc>
                          <a:spcPct val="2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fr-FR" b="1" u="sng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Combien de touristes</a:t>
                      </a:r>
                      <a:r>
                        <a:rPr lang="fr-FR" b="1" u="none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visitent la Tour Eiffel? </a:t>
                      </a:r>
                      <a:endParaRPr lang="ru-RU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2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Combien de musées</a:t>
                      </a:r>
                      <a:r>
                        <a:rPr lang="en-US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est-ce que </a:t>
                      </a:r>
                      <a:r>
                        <a:rPr lang="en-US" u="sng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les touristes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visitent?</a:t>
                      </a:r>
                    </a:p>
                    <a:p>
                      <a:pPr marL="0" indent="0">
                        <a:lnSpc>
                          <a:spcPct val="2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u="sng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Les touristes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visitent </a:t>
                      </a:r>
                      <a:r>
                        <a:rPr lang="en-US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combien de musées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?</a:t>
                      </a:r>
                    </a:p>
                    <a:p>
                      <a:pPr marL="0" indent="0">
                        <a:lnSpc>
                          <a:spcPct val="2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Combien de musées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visite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nt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en-US" u="sng" baseline="0" dirty="0" err="1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ils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?</a:t>
                      </a:r>
                      <a:endParaRPr lang="en-US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542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0857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3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3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Возвратные глаголы</a:t>
            </a:r>
            <a:r>
              <a:rPr lang="fr-FR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(Доп. Упражнение)</a:t>
            </a:r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ru-RU" sz="36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917576"/>
            <a:ext cx="10196046" cy="417250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sz="32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>
              <a:buNone/>
            </a:pPr>
            <a:endParaRPr lang="fr-FR" sz="21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endParaRPr lang="fr-FR" sz="7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endParaRPr lang="ru-RU" sz="7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7200" b="1" dirty="0"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  <a:endParaRPr lang="ru-RU" sz="7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3200" dirty="0"/>
              <a:t> </a:t>
            </a:r>
            <a:endParaRPr lang="ru-RU" sz="3200" dirty="0"/>
          </a:p>
          <a:p>
            <a:pPr marL="0" indent="0">
              <a:buNone/>
            </a:pPr>
            <a:endParaRPr lang="fr-FR" sz="3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705594"/>
              </p:ext>
            </p:extLst>
          </p:nvPr>
        </p:nvGraphicFramePr>
        <p:xfrm>
          <a:off x="1024128" y="1660125"/>
          <a:ext cx="10117348" cy="430567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17348"/>
              </a:tblGrid>
              <a:tr h="43056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fr-FR" sz="1600" b="1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Répondez aux questions. Dites OUI / NON.</a:t>
                      </a:r>
                      <a:r>
                        <a:rPr lang="fr-FR" sz="16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0" lv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fr-FR" sz="1600" b="0" kern="1200" dirty="0" smtClean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Modèle.</a:t>
                      </a:r>
                      <a:r>
                        <a:rPr lang="fr-FR" sz="1600" b="0" kern="1200" baseline="0" dirty="0" smtClean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16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Tu te baignes? – Oui, je me baigne. / Non, je ne me baigne pas.</a:t>
                      </a:r>
                    </a:p>
                    <a:p>
                      <a:pPr marL="0" lv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endParaRPr lang="fr-FR" sz="1600" b="0" kern="1200" baseline="0" dirty="0" smtClean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lv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endParaRPr lang="fr-FR" sz="1600" b="0" kern="1200" baseline="0" dirty="0" smtClean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lv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endParaRPr lang="fr-FR" sz="1600" b="0" kern="1200" baseline="0" dirty="0" smtClean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lvl="0" indent="0">
                        <a:buFont typeface="+mj-lt"/>
                        <a:buNone/>
                      </a:pPr>
                      <a:endParaRPr lang="fr-FR" sz="1600" b="0" kern="1200" baseline="0" dirty="0" smtClean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239101"/>
              </p:ext>
            </p:extLst>
          </p:nvPr>
        </p:nvGraphicFramePr>
        <p:xfrm>
          <a:off x="1024126" y="2734322"/>
          <a:ext cx="10072961" cy="3749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46864"/>
                <a:gridCol w="5726097"/>
              </a:tblGrid>
              <a:tr h="3231472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</a:t>
                      </a: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te promènes le soir?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Les enfants s’amusent à l’école?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 vous baignez en mai?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 t’intéresses à la culture italienne?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Elle se présente au jury?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 te reposes après le travail?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Le château se trouve à Poitiers?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 vous voyez souvent?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Nicolas et Léa s’aiment?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Claude et Marie se connaissent?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 vous téléphonez tous les jours?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 veux te baigner demain matin?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 voulez vous promener à la plage?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Ils doivent se présenter?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 vas t’amuser?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 allez vous voir samedi?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Ils vont se téléphoner?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 peux te reposer?</a:t>
                      </a:r>
                      <a:endParaRPr lang="ru-RU" sz="1600" b="0" baseline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endParaRPr lang="fr-FR" sz="1600" b="0" baseline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114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610</TotalTime>
  <Words>490</Words>
  <Application>Microsoft Office PowerPoint</Application>
  <PresentationFormat>Широкоэкранный</PresentationFormat>
  <Paragraphs>123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Calibri</vt:lpstr>
      <vt:lpstr>Segoe UI</vt:lpstr>
      <vt:lpstr>Tw Cen MT</vt:lpstr>
      <vt:lpstr>Tw Cen MT Condensed</vt:lpstr>
      <vt:lpstr>Wingdings</vt:lpstr>
      <vt:lpstr>Wingdings 3</vt:lpstr>
      <vt:lpstr>Интеграл</vt:lpstr>
      <vt:lpstr>Leçon 10</vt:lpstr>
      <vt:lpstr>Возвратные глаголы</vt:lpstr>
      <vt:lpstr>Правописание глаголов 1 группы</vt:lpstr>
      <vt:lpstr>Количество</vt:lpstr>
      <vt:lpstr>Combien? – Сколько?</vt:lpstr>
      <vt:lpstr>  Возвратные глаголы (Доп. Упражнение)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Leçons 1-2</dc:title>
  <dc:creator>guest</dc:creator>
  <cp:lastModifiedBy>guest</cp:lastModifiedBy>
  <cp:revision>77</cp:revision>
  <dcterms:created xsi:type="dcterms:W3CDTF">2020-09-06T18:19:35Z</dcterms:created>
  <dcterms:modified xsi:type="dcterms:W3CDTF">2020-11-25T08:57:39Z</dcterms:modified>
</cp:coreProperties>
</file>